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9" r:id="rId3"/>
    <p:sldId id="264" r:id="rId4"/>
    <p:sldId id="265" r:id="rId5"/>
    <p:sldId id="279" r:id="rId6"/>
    <p:sldId id="266" r:id="rId7"/>
    <p:sldId id="273" r:id="rId8"/>
    <p:sldId id="274" r:id="rId9"/>
    <p:sldId id="275" r:id="rId10"/>
    <p:sldId id="276" r:id="rId11"/>
    <p:sldId id="282" r:id="rId12"/>
    <p:sldId id="280" r:id="rId13"/>
    <p:sldId id="278" r:id="rId14"/>
    <p:sldId id="263" r:id="rId15"/>
    <p:sldId id="277" r:id="rId16"/>
    <p:sldId id="281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Prior" initials="DP" lastIdx="1" clrIdx="0">
    <p:extLst>
      <p:ext uri="{19B8F6BF-5375-455C-9EA6-DF929625EA0E}">
        <p15:presenceInfo xmlns:p15="http://schemas.microsoft.com/office/powerpoint/2012/main" userId="S-1-5-21-3600922039-3712744907-972067306-1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D49E2-92E1-4996-B83C-A2387249D676}" v="55" dt="2018-09-25T00:25:17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818" autoAdjust="0"/>
  </p:normalViewPr>
  <p:slideViewPr>
    <p:cSldViewPr snapToGrid="0">
      <p:cViewPr varScale="1">
        <p:scale>
          <a:sx n="73" d="100"/>
          <a:sy n="73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rior" userId="36bff243-77bc-40fe-88a7-afc69a043eb7" providerId="ADAL" clId="{DC3EAA00-61B6-437A-95D2-4837C415BC64}"/>
    <pc:docChg chg="undo custSel modSld">
      <pc:chgData name="David Prior" userId="36bff243-77bc-40fe-88a7-afc69a043eb7" providerId="ADAL" clId="{DC3EAA00-61B6-437A-95D2-4837C415BC64}" dt="2018-09-25T00:25:10.053" v="52" actId="20577"/>
      <pc:docMkLst>
        <pc:docMk/>
      </pc:docMkLst>
      <pc:sldChg chg="modNotes">
        <pc:chgData name="David Prior" userId="36bff243-77bc-40fe-88a7-afc69a043eb7" providerId="ADAL" clId="{DC3EAA00-61B6-437A-95D2-4837C415BC64}" dt="2018-09-25T00:23:42.979" v="1" actId="368"/>
        <pc:sldMkLst>
          <pc:docMk/>
          <pc:sldMk cId="4180711544" sldId="259"/>
        </pc:sldMkLst>
      </pc:sldChg>
      <pc:sldChg chg="modNotes">
        <pc:chgData name="David Prior" userId="36bff243-77bc-40fe-88a7-afc69a043eb7" providerId="ADAL" clId="{DC3EAA00-61B6-437A-95D2-4837C415BC64}" dt="2018-09-25T00:23:43.046" v="19" actId="368"/>
        <pc:sldMkLst>
          <pc:docMk/>
          <pc:sldMk cId="2454789309" sldId="263"/>
        </pc:sldMkLst>
      </pc:sldChg>
      <pc:sldChg chg="modNotes">
        <pc:chgData name="David Prior" userId="36bff243-77bc-40fe-88a7-afc69a043eb7" providerId="ADAL" clId="{DC3EAA00-61B6-437A-95D2-4837C415BC64}" dt="2018-09-25T00:23:42.996" v="3" actId="368"/>
        <pc:sldMkLst>
          <pc:docMk/>
          <pc:sldMk cId="3768517605" sldId="266"/>
        </pc:sldMkLst>
      </pc:sldChg>
      <pc:sldChg chg="modNotes">
        <pc:chgData name="David Prior" userId="36bff243-77bc-40fe-88a7-afc69a043eb7" providerId="ADAL" clId="{DC3EAA00-61B6-437A-95D2-4837C415BC64}" dt="2018-09-25T00:23:43.063" v="23" actId="368"/>
        <pc:sldMkLst>
          <pc:docMk/>
          <pc:sldMk cId="110909745" sldId="270"/>
        </pc:sldMkLst>
      </pc:sldChg>
      <pc:sldChg chg="modNotes">
        <pc:chgData name="David Prior" userId="36bff243-77bc-40fe-88a7-afc69a043eb7" providerId="ADAL" clId="{DC3EAA00-61B6-437A-95D2-4837C415BC64}" dt="2018-09-25T00:23:42.996" v="5" actId="368"/>
        <pc:sldMkLst>
          <pc:docMk/>
          <pc:sldMk cId="3250975143" sldId="273"/>
        </pc:sldMkLst>
      </pc:sldChg>
      <pc:sldChg chg="modNotes">
        <pc:chgData name="David Prior" userId="36bff243-77bc-40fe-88a7-afc69a043eb7" providerId="ADAL" clId="{DC3EAA00-61B6-437A-95D2-4837C415BC64}" dt="2018-09-25T00:23:43.013" v="7" actId="368"/>
        <pc:sldMkLst>
          <pc:docMk/>
          <pc:sldMk cId="2057471482" sldId="274"/>
        </pc:sldMkLst>
      </pc:sldChg>
      <pc:sldChg chg="modNotes">
        <pc:chgData name="David Prior" userId="36bff243-77bc-40fe-88a7-afc69a043eb7" providerId="ADAL" clId="{DC3EAA00-61B6-437A-95D2-4837C415BC64}" dt="2018-09-25T00:23:43.013" v="9" actId="368"/>
        <pc:sldMkLst>
          <pc:docMk/>
          <pc:sldMk cId="1651731365" sldId="275"/>
        </pc:sldMkLst>
      </pc:sldChg>
      <pc:sldChg chg="modNotes">
        <pc:chgData name="David Prior" userId="36bff243-77bc-40fe-88a7-afc69a043eb7" providerId="ADAL" clId="{DC3EAA00-61B6-437A-95D2-4837C415BC64}" dt="2018-09-25T00:23:43.013" v="11" actId="368"/>
        <pc:sldMkLst>
          <pc:docMk/>
          <pc:sldMk cId="2762690136" sldId="276"/>
        </pc:sldMkLst>
      </pc:sldChg>
      <pc:sldChg chg="modNotes">
        <pc:chgData name="David Prior" userId="36bff243-77bc-40fe-88a7-afc69a043eb7" providerId="ADAL" clId="{DC3EAA00-61B6-437A-95D2-4837C415BC64}" dt="2018-09-25T00:23:43.063" v="21" actId="368"/>
        <pc:sldMkLst>
          <pc:docMk/>
          <pc:sldMk cId="925067843" sldId="277"/>
        </pc:sldMkLst>
      </pc:sldChg>
      <pc:sldChg chg="modNotes">
        <pc:chgData name="David Prior" userId="36bff243-77bc-40fe-88a7-afc69a043eb7" providerId="ADAL" clId="{DC3EAA00-61B6-437A-95D2-4837C415BC64}" dt="2018-09-25T00:23:43.046" v="17" actId="368"/>
        <pc:sldMkLst>
          <pc:docMk/>
          <pc:sldMk cId="2047961475" sldId="278"/>
        </pc:sldMkLst>
      </pc:sldChg>
      <pc:sldChg chg="modSp">
        <pc:chgData name="David Prior" userId="36bff243-77bc-40fe-88a7-afc69a043eb7" providerId="ADAL" clId="{DC3EAA00-61B6-437A-95D2-4837C415BC64}" dt="2018-09-25T00:25:10.053" v="52" actId="20577"/>
        <pc:sldMkLst>
          <pc:docMk/>
          <pc:sldMk cId="1150035871" sldId="279"/>
        </pc:sldMkLst>
        <pc:spChg chg="mod">
          <ac:chgData name="David Prior" userId="36bff243-77bc-40fe-88a7-afc69a043eb7" providerId="ADAL" clId="{DC3EAA00-61B6-437A-95D2-4837C415BC64}" dt="2018-09-25T00:24:43.380" v="25" actId="1076"/>
          <ac:spMkLst>
            <pc:docMk/>
            <pc:sldMk cId="1150035871" sldId="279"/>
            <ac:spMk id="5" creationId="{00000000-0000-0000-0000-000000000000}"/>
          </ac:spMkLst>
        </pc:spChg>
        <pc:spChg chg="mod">
          <ac:chgData name="David Prior" userId="36bff243-77bc-40fe-88a7-afc69a043eb7" providerId="ADAL" clId="{DC3EAA00-61B6-437A-95D2-4837C415BC64}" dt="2018-09-25T00:25:10.053" v="52" actId="20577"/>
          <ac:spMkLst>
            <pc:docMk/>
            <pc:sldMk cId="1150035871" sldId="279"/>
            <ac:spMk id="6" creationId="{7C2776B6-B1AC-4EF3-A6B6-5093D216DD1C}"/>
          </ac:spMkLst>
        </pc:spChg>
      </pc:sldChg>
      <pc:sldChg chg="modNotes">
        <pc:chgData name="David Prior" userId="36bff243-77bc-40fe-88a7-afc69a043eb7" providerId="ADAL" clId="{DC3EAA00-61B6-437A-95D2-4837C415BC64}" dt="2018-09-25T00:23:43.032" v="15" actId="368"/>
        <pc:sldMkLst>
          <pc:docMk/>
          <pc:sldMk cId="1646865265" sldId="280"/>
        </pc:sldMkLst>
      </pc:sldChg>
      <pc:sldChg chg="modNotes">
        <pc:chgData name="David Prior" userId="36bff243-77bc-40fe-88a7-afc69a043eb7" providerId="ADAL" clId="{DC3EAA00-61B6-437A-95D2-4837C415BC64}" dt="2018-09-25T00:23:43.032" v="13" actId="368"/>
        <pc:sldMkLst>
          <pc:docMk/>
          <pc:sldMk cId="1018797237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Sheet2!$A$1:$C$1</c:f>
              <c:strCache>
                <c:ptCount val="3"/>
                <c:pt idx="0">
                  <c:v>Short</c:v>
                </c:pt>
                <c:pt idx="1">
                  <c:v>Medium</c:v>
                </c:pt>
                <c:pt idx="2">
                  <c:v>Long</c:v>
                </c:pt>
              </c:strCache>
            </c:strRef>
          </c:cat>
          <c:val>
            <c:numRef>
              <c:f>Sheet2!$A$2:$C$2</c:f>
              <c:numCache>
                <c:formatCode>General</c:formatCode>
                <c:ptCount val="3"/>
                <c:pt idx="0">
                  <c:v>965</c:v>
                </c:pt>
                <c:pt idx="1">
                  <c:v>746</c:v>
                </c:pt>
                <c:pt idx="2">
                  <c:v>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F-422D-B508-EA83AF6EE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7250095"/>
        <c:axId val="499050991"/>
        <c:axId val="0"/>
      </c:bar3DChart>
      <c:catAx>
        <c:axId val="49725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050991"/>
        <c:crosses val="autoZero"/>
        <c:auto val="1"/>
        <c:lblAlgn val="ctr"/>
        <c:lblOffset val="100"/>
        <c:noMultiLvlLbl val="0"/>
      </c:catAx>
      <c:valAx>
        <c:axId val="49905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250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Sheet2!$BG$7:$BG$49</c:f>
              <c:strCache>
                <c:ptCount val="43"/>
                <c:pt idx="0">
                  <c:v>Photography</c:v>
                </c:pt>
                <c:pt idx="1">
                  <c:v>Workshops</c:v>
                </c:pt>
                <c:pt idx="2">
                  <c:v>Graphic Design</c:v>
                </c:pt>
                <c:pt idx="3">
                  <c:v>Writing</c:v>
                </c:pt>
                <c:pt idx="4">
                  <c:v>Co-working</c:v>
                </c:pt>
                <c:pt idx="5">
                  <c:v>Drawing</c:v>
                </c:pt>
                <c:pt idx="6">
                  <c:v>Film</c:v>
                </c:pt>
                <c:pt idx="7">
                  <c:v>Project Space</c:v>
                </c:pt>
                <c:pt idx="8">
                  <c:v>Arts and Craft</c:v>
                </c:pt>
                <c:pt idx="9">
                  <c:v>Fashion</c:v>
                </c:pt>
                <c:pt idx="10">
                  <c:v>Interior Design</c:v>
                </c:pt>
                <c:pt idx="11">
                  <c:v>Exhibitions</c:v>
                </c:pt>
                <c:pt idx="12">
                  <c:v>Architecture</c:v>
                </c:pt>
                <c:pt idx="13">
                  <c:v>Digital Desktop</c:v>
                </c:pt>
                <c:pt idx="14">
                  <c:v>New Media</c:v>
                </c:pt>
                <c:pt idx="15">
                  <c:v>Openings/launches</c:v>
                </c:pt>
                <c:pt idx="16">
                  <c:v>Film Location</c:v>
                </c:pt>
                <c:pt idx="17">
                  <c:v>Performance</c:v>
                </c:pt>
                <c:pt idx="18">
                  <c:v>Animation</c:v>
                </c:pt>
                <c:pt idx="19">
                  <c:v>Painting</c:v>
                </c:pt>
                <c:pt idx="20">
                  <c:v>Music / Sound</c:v>
                </c:pt>
                <c:pt idx="21">
                  <c:v>Installation</c:v>
                </c:pt>
                <c:pt idx="22">
                  <c:v>Jewellery</c:v>
                </c:pt>
                <c:pt idx="23">
                  <c:v>Styling</c:v>
                </c:pt>
                <c:pt idx="24">
                  <c:v>Dance</c:v>
                </c:pt>
                <c:pt idx="25">
                  <c:v>Spoken Word</c:v>
                </c:pt>
                <c:pt idx="26">
                  <c:v>Textiles</c:v>
                </c:pt>
                <c:pt idx="27">
                  <c:v>Industrial Design</c:v>
                </c:pt>
                <c:pt idx="28">
                  <c:v>Sculpture</c:v>
                </c:pt>
                <c:pt idx="29">
                  <c:v>Singing</c:v>
                </c:pt>
                <c:pt idx="30">
                  <c:v>Printmaking</c:v>
                </c:pt>
                <c:pt idx="31">
                  <c:v>Retail</c:v>
                </c:pt>
                <c:pt idx="32">
                  <c:v>Ceramics</c:v>
                </c:pt>
                <c:pt idx="33">
                  <c:v>Screen printing</c:v>
                </c:pt>
                <c:pt idx="34">
                  <c:v>Podcasts</c:v>
                </c:pt>
                <c:pt idx="35">
                  <c:v>Woodwork</c:v>
                </c:pt>
                <c:pt idx="36">
                  <c:v>Animatronics</c:v>
                </c:pt>
                <c:pt idx="37">
                  <c:v>Residency</c:v>
                </c:pt>
                <c:pt idx="38">
                  <c:v>Circus</c:v>
                </c:pt>
                <c:pt idx="39">
                  <c:v>Furniture making</c:v>
                </c:pt>
                <c:pt idx="40">
                  <c:v>Dioramas</c:v>
                </c:pt>
                <c:pt idx="41">
                  <c:v>Glass making</c:v>
                </c:pt>
                <c:pt idx="42">
                  <c:v>Public art installation</c:v>
                </c:pt>
              </c:strCache>
            </c:strRef>
          </c:cat>
          <c:val>
            <c:numRef>
              <c:f>Sheet2!$BH$7:$BH$49</c:f>
              <c:numCache>
                <c:formatCode>General</c:formatCode>
                <c:ptCount val="43"/>
                <c:pt idx="0">
                  <c:v>1387</c:v>
                </c:pt>
                <c:pt idx="1">
                  <c:v>785</c:v>
                </c:pt>
                <c:pt idx="2">
                  <c:v>740</c:v>
                </c:pt>
                <c:pt idx="3">
                  <c:v>730</c:v>
                </c:pt>
                <c:pt idx="4">
                  <c:v>700</c:v>
                </c:pt>
                <c:pt idx="5">
                  <c:v>694</c:v>
                </c:pt>
                <c:pt idx="6">
                  <c:v>687</c:v>
                </c:pt>
                <c:pt idx="7">
                  <c:v>615</c:v>
                </c:pt>
                <c:pt idx="8">
                  <c:v>604</c:v>
                </c:pt>
                <c:pt idx="9">
                  <c:v>596</c:v>
                </c:pt>
                <c:pt idx="10">
                  <c:v>540</c:v>
                </c:pt>
                <c:pt idx="11">
                  <c:v>531</c:v>
                </c:pt>
                <c:pt idx="12">
                  <c:v>526</c:v>
                </c:pt>
                <c:pt idx="13">
                  <c:v>525</c:v>
                </c:pt>
                <c:pt idx="14">
                  <c:v>504</c:v>
                </c:pt>
                <c:pt idx="15">
                  <c:v>496</c:v>
                </c:pt>
                <c:pt idx="16">
                  <c:v>441</c:v>
                </c:pt>
                <c:pt idx="17">
                  <c:v>414</c:v>
                </c:pt>
                <c:pt idx="18">
                  <c:v>405</c:v>
                </c:pt>
                <c:pt idx="19">
                  <c:v>402</c:v>
                </c:pt>
                <c:pt idx="20">
                  <c:v>386</c:v>
                </c:pt>
                <c:pt idx="21">
                  <c:v>364</c:v>
                </c:pt>
                <c:pt idx="22">
                  <c:v>360</c:v>
                </c:pt>
                <c:pt idx="23">
                  <c:v>345</c:v>
                </c:pt>
                <c:pt idx="24">
                  <c:v>344</c:v>
                </c:pt>
                <c:pt idx="25">
                  <c:v>328</c:v>
                </c:pt>
                <c:pt idx="26">
                  <c:v>313</c:v>
                </c:pt>
                <c:pt idx="27">
                  <c:v>307</c:v>
                </c:pt>
                <c:pt idx="28">
                  <c:v>284</c:v>
                </c:pt>
                <c:pt idx="29">
                  <c:v>260</c:v>
                </c:pt>
                <c:pt idx="30">
                  <c:v>244</c:v>
                </c:pt>
                <c:pt idx="31">
                  <c:v>222</c:v>
                </c:pt>
                <c:pt idx="32">
                  <c:v>220</c:v>
                </c:pt>
                <c:pt idx="33">
                  <c:v>152</c:v>
                </c:pt>
                <c:pt idx="34">
                  <c:v>143</c:v>
                </c:pt>
                <c:pt idx="35">
                  <c:v>137</c:v>
                </c:pt>
                <c:pt idx="36">
                  <c:v>134</c:v>
                </c:pt>
                <c:pt idx="37">
                  <c:v>132</c:v>
                </c:pt>
                <c:pt idx="38">
                  <c:v>103</c:v>
                </c:pt>
                <c:pt idx="39">
                  <c:v>102</c:v>
                </c:pt>
                <c:pt idx="40">
                  <c:v>100</c:v>
                </c:pt>
                <c:pt idx="41">
                  <c:v>81</c:v>
                </c:pt>
                <c:pt idx="4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F-4A9F-BFC3-686B9B696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577455"/>
        <c:axId val="367236335"/>
      </c:barChart>
      <c:catAx>
        <c:axId val="36757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36335"/>
        <c:crosses val="autoZero"/>
        <c:auto val="1"/>
        <c:lblAlgn val="ctr"/>
        <c:lblOffset val="100"/>
        <c:noMultiLvlLbl val="0"/>
      </c:catAx>
      <c:valAx>
        <c:axId val="36723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57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CC059-D3AE-4CD1-B6FC-A81A43EDA092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AU"/>
        </a:p>
      </dgm:t>
    </dgm:pt>
    <dgm:pt modelId="{83B13C05-A27C-4806-BA67-39C39060F175}">
      <dgm:prSet/>
      <dgm:spPr/>
      <dgm:t>
        <a:bodyPr/>
        <a:lstStyle/>
        <a:p>
          <a:r>
            <a:rPr lang="en-AU" b="1" dirty="0"/>
            <a:t>More studio space</a:t>
          </a:r>
          <a:endParaRPr lang="en-AU" dirty="0"/>
        </a:p>
      </dgm:t>
    </dgm:pt>
    <dgm:pt modelId="{4F19B6BE-F950-477C-BBBB-4D2FBA6BC9FC}" type="parTrans" cxnId="{855460CA-D338-4D1F-B23C-F09B83B114BC}">
      <dgm:prSet/>
      <dgm:spPr/>
      <dgm:t>
        <a:bodyPr/>
        <a:lstStyle/>
        <a:p>
          <a:endParaRPr lang="en-AU"/>
        </a:p>
      </dgm:t>
    </dgm:pt>
    <dgm:pt modelId="{9E4E1D46-6C66-4C7A-B1D8-AC60808FD792}" type="sibTrans" cxnId="{855460CA-D338-4D1F-B23C-F09B83B114BC}">
      <dgm:prSet/>
      <dgm:spPr/>
      <dgm:t>
        <a:bodyPr/>
        <a:lstStyle/>
        <a:p>
          <a:endParaRPr lang="en-AU"/>
        </a:p>
      </dgm:t>
    </dgm:pt>
    <dgm:pt modelId="{957A2BB9-36A1-4181-952F-8A62A0469B04}">
      <dgm:prSet/>
      <dgm:spPr/>
      <dgm:t>
        <a:bodyPr/>
        <a:lstStyle/>
        <a:p>
          <a:r>
            <a:rPr lang="en-AU" b="1" dirty="0"/>
            <a:t>More exhibition space</a:t>
          </a:r>
          <a:endParaRPr lang="en-AU" dirty="0"/>
        </a:p>
      </dgm:t>
    </dgm:pt>
    <dgm:pt modelId="{375762D1-94F4-4046-88A8-A35C3C8D8448}" type="parTrans" cxnId="{1BA89D69-B32B-4AE5-9BBD-A32CB20AFE2F}">
      <dgm:prSet/>
      <dgm:spPr/>
      <dgm:t>
        <a:bodyPr/>
        <a:lstStyle/>
        <a:p>
          <a:endParaRPr lang="en-AU"/>
        </a:p>
      </dgm:t>
    </dgm:pt>
    <dgm:pt modelId="{05C7B675-3E5D-4A8F-8AF1-FE442133EBA2}" type="sibTrans" cxnId="{1BA89D69-B32B-4AE5-9BBD-A32CB20AFE2F}">
      <dgm:prSet/>
      <dgm:spPr/>
      <dgm:t>
        <a:bodyPr/>
        <a:lstStyle/>
        <a:p>
          <a:endParaRPr lang="en-AU"/>
        </a:p>
      </dgm:t>
    </dgm:pt>
    <dgm:pt modelId="{2200C4BD-8967-4654-A523-BE15F5284356}">
      <dgm:prSet/>
      <dgm:spPr/>
      <dgm:t>
        <a:bodyPr/>
        <a:lstStyle/>
        <a:p>
          <a:r>
            <a:rPr lang="en-AU" b="1" dirty="0"/>
            <a:t>More international engagement</a:t>
          </a:r>
          <a:endParaRPr lang="en-AU" dirty="0"/>
        </a:p>
      </dgm:t>
    </dgm:pt>
    <dgm:pt modelId="{A3291AAE-7A18-43C3-A6E9-44CB1BF52360}" type="parTrans" cxnId="{C28EA9D7-B8B9-4A45-9033-A37B7E172491}">
      <dgm:prSet/>
      <dgm:spPr/>
      <dgm:t>
        <a:bodyPr/>
        <a:lstStyle/>
        <a:p>
          <a:endParaRPr lang="en-AU"/>
        </a:p>
      </dgm:t>
    </dgm:pt>
    <dgm:pt modelId="{79169AAB-DB90-4FD1-B2A0-941BCD9B004B}" type="sibTrans" cxnId="{C28EA9D7-B8B9-4A45-9033-A37B7E172491}">
      <dgm:prSet/>
      <dgm:spPr/>
      <dgm:t>
        <a:bodyPr/>
        <a:lstStyle/>
        <a:p>
          <a:endParaRPr lang="en-AU"/>
        </a:p>
      </dgm:t>
    </dgm:pt>
    <dgm:pt modelId="{581D0F3B-E418-4DE5-8F6F-69D0625F3945}" type="pres">
      <dgm:prSet presAssocID="{E50CC059-D3AE-4CD1-B6FC-A81A43EDA09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01B317-9973-41E2-83F5-6FBE41160E68}" type="pres">
      <dgm:prSet presAssocID="{83B13C05-A27C-4806-BA67-39C39060F175}" presName="vertOne" presStyleCnt="0"/>
      <dgm:spPr/>
    </dgm:pt>
    <dgm:pt modelId="{E19C09C9-BD0A-4930-B06B-958B09FC09E4}" type="pres">
      <dgm:prSet presAssocID="{83B13C05-A27C-4806-BA67-39C39060F175}" presName="txOne" presStyleLbl="node0" presStyleIdx="0" presStyleCnt="3" custLinFactNeighborX="2698" custLinFactNeighborY="1076">
        <dgm:presLayoutVars>
          <dgm:chPref val="3"/>
        </dgm:presLayoutVars>
      </dgm:prSet>
      <dgm:spPr/>
    </dgm:pt>
    <dgm:pt modelId="{B53C6BD4-6DE9-48B5-BB69-6DEA188BDF3B}" type="pres">
      <dgm:prSet presAssocID="{83B13C05-A27C-4806-BA67-39C39060F175}" presName="horzOne" presStyleCnt="0"/>
      <dgm:spPr/>
    </dgm:pt>
    <dgm:pt modelId="{ACC891B9-3AB1-4A51-93BA-55BFFCAA83EB}" type="pres">
      <dgm:prSet presAssocID="{9E4E1D46-6C66-4C7A-B1D8-AC60808FD792}" presName="sibSpaceOne" presStyleCnt="0"/>
      <dgm:spPr/>
    </dgm:pt>
    <dgm:pt modelId="{D92F5F71-03B2-4EF8-9316-684BF94C637A}" type="pres">
      <dgm:prSet presAssocID="{957A2BB9-36A1-4181-952F-8A62A0469B04}" presName="vertOne" presStyleCnt="0"/>
      <dgm:spPr/>
    </dgm:pt>
    <dgm:pt modelId="{5D5492F4-7686-4BE3-8331-6F321AE668B4}" type="pres">
      <dgm:prSet presAssocID="{957A2BB9-36A1-4181-952F-8A62A0469B04}" presName="txOne" presStyleLbl="node0" presStyleIdx="1" presStyleCnt="3">
        <dgm:presLayoutVars>
          <dgm:chPref val="3"/>
        </dgm:presLayoutVars>
      </dgm:prSet>
      <dgm:spPr/>
    </dgm:pt>
    <dgm:pt modelId="{9D542A3D-5165-4C12-AD2F-A7EB6378FF78}" type="pres">
      <dgm:prSet presAssocID="{957A2BB9-36A1-4181-952F-8A62A0469B04}" presName="horzOne" presStyleCnt="0"/>
      <dgm:spPr/>
    </dgm:pt>
    <dgm:pt modelId="{4E5B39EB-C2D6-4A6E-990C-DE0A7C9EA3E6}" type="pres">
      <dgm:prSet presAssocID="{05C7B675-3E5D-4A8F-8AF1-FE442133EBA2}" presName="sibSpaceOne" presStyleCnt="0"/>
      <dgm:spPr/>
    </dgm:pt>
    <dgm:pt modelId="{41C92528-369F-405C-B55E-35FBDE9CCCB4}" type="pres">
      <dgm:prSet presAssocID="{2200C4BD-8967-4654-A523-BE15F5284356}" presName="vertOne" presStyleCnt="0"/>
      <dgm:spPr/>
    </dgm:pt>
    <dgm:pt modelId="{26992F53-5CD5-4426-98A4-05FEFABF6E6B}" type="pres">
      <dgm:prSet presAssocID="{2200C4BD-8967-4654-A523-BE15F5284356}" presName="txOne" presStyleLbl="node0" presStyleIdx="2" presStyleCnt="3">
        <dgm:presLayoutVars>
          <dgm:chPref val="3"/>
        </dgm:presLayoutVars>
      </dgm:prSet>
      <dgm:spPr/>
    </dgm:pt>
    <dgm:pt modelId="{E29B17F1-A441-43B3-B2C9-68AE1B80DBD6}" type="pres">
      <dgm:prSet presAssocID="{2200C4BD-8967-4654-A523-BE15F5284356}" presName="horzOne" presStyleCnt="0"/>
      <dgm:spPr/>
    </dgm:pt>
  </dgm:ptLst>
  <dgm:cxnLst>
    <dgm:cxn modelId="{9D011430-846D-4F63-95FB-C5E08E956851}" type="presOf" srcId="{957A2BB9-36A1-4181-952F-8A62A0469B04}" destId="{5D5492F4-7686-4BE3-8331-6F321AE668B4}" srcOrd="0" destOrd="0" presId="urn:microsoft.com/office/officeart/2005/8/layout/hierarchy4"/>
    <dgm:cxn modelId="{F0697A30-0E79-4455-80C6-5CB5A623ACE7}" type="presOf" srcId="{E50CC059-D3AE-4CD1-B6FC-A81A43EDA092}" destId="{581D0F3B-E418-4DE5-8F6F-69D0625F3945}" srcOrd="0" destOrd="0" presId="urn:microsoft.com/office/officeart/2005/8/layout/hierarchy4"/>
    <dgm:cxn modelId="{2838D73E-1A85-4B81-B292-5EE50EB1B27F}" type="presOf" srcId="{83B13C05-A27C-4806-BA67-39C39060F175}" destId="{E19C09C9-BD0A-4930-B06B-958B09FC09E4}" srcOrd="0" destOrd="0" presId="urn:microsoft.com/office/officeart/2005/8/layout/hierarchy4"/>
    <dgm:cxn modelId="{4764475F-505B-44DA-AA5C-E452A054D723}" type="presOf" srcId="{2200C4BD-8967-4654-A523-BE15F5284356}" destId="{26992F53-5CD5-4426-98A4-05FEFABF6E6B}" srcOrd="0" destOrd="0" presId="urn:microsoft.com/office/officeart/2005/8/layout/hierarchy4"/>
    <dgm:cxn modelId="{1BA89D69-B32B-4AE5-9BBD-A32CB20AFE2F}" srcId="{E50CC059-D3AE-4CD1-B6FC-A81A43EDA092}" destId="{957A2BB9-36A1-4181-952F-8A62A0469B04}" srcOrd="1" destOrd="0" parTransId="{375762D1-94F4-4046-88A8-A35C3C8D8448}" sibTransId="{05C7B675-3E5D-4A8F-8AF1-FE442133EBA2}"/>
    <dgm:cxn modelId="{855460CA-D338-4D1F-B23C-F09B83B114BC}" srcId="{E50CC059-D3AE-4CD1-B6FC-A81A43EDA092}" destId="{83B13C05-A27C-4806-BA67-39C39060F175}" srcOrd="0" destOrd="0" parTransId="{4F19B6BE-F950-477C-BBBB-4D2FBA6BC9FC}" sibTransId="{9E4E1D46-6C66-4C7A-B1D8-AC60808FD792}"/>
    <dgm:cxn modelId="{C28EA9D7-B8B9-4A45-9033-A37B7E172491}" srcId="{E50CC059-D3AE-4CD1-B6FC-A81A43EDA092}" destId="{2200C4BD-8967-4654-A523-BE15F5284356}" srcOrd="2" destOrd="0" parTransId="{A3291AAE-7A18-43C3-A6E9-44CB1BF52360}" sibTransId="{79169AAB-DB90-4FD1-B2A0-941BCD9B004B}"/>
    <dgm:cxn modelId="{10A892B5-DBF9-4C1B-8453-2347AA2F67A5}" type="presParOf" srcId="{581D0F3B-E418-4DE5-8F6F-69D0625F3945}" destId="{E701B317-9973-41E2-83F5-6FBE41160E68}" srcOrd="0" destOrd="0" presId="urn:microsoft.com/office/officeart/2005/8/layout/hierarchy4"/>
    <dgm:cxn modelId="{438F07D6-159F-41FD-AD20-2B3B083FE35D}" type="presParOf" srcId="{E701B317-9973-41E2-83F5-6FBE41160E68}" destId="{E19C09C9-BD0A-4930-B06B-958B09FC09E4}" srcOrd="0" destOrd="0" presId="urn:microsoft.com/office/officeart/2005/8/layout/hierarchy4"/>
    <dgm:cxn modelId="{87E117F6-B872-4544-89EF-569ADD3CDD7E}" type="presParOf" srcId="{E701B317-9973-41E2-83F5-6FBE41160E68}" destId="{B53C6BD4-6DE9-48B5-BB69-6DEA188BDF3B}" srcOrd="1" destOrd="0" presId="urn:microsoft.com/office/officeart/2005/8/layout/hierarchy4"/>
    <dgm:cxn modelId="{EF9252CD-7100-494E-B0D9-927872890737}" type="presParOf" srcId="{581D0F3B-E418-4DE5-8F6F-69D0625F3945}" destId="{ACC891B9-3AB1-4A51-93BA-55BFFCAA83EB}" srcOrd="1" destOrd="0" presId="urn:microsoft.com/office/officeart/2005/8/layout/hierarchy4"/>
    <dgm:cxn modelId="{93012FA7-7A6E-4420-8A77-E877E1EF2AA7}" type="presParOf" srcId="{581D0F3B-E418-4DE5-8F6F-69D0625F3945}" destId="{D92F5F71-03B2-4EF8-9316-684BF94C637A}" srcOrd="2" destOrd="0" presId="urn:microsoft.com/office/officeart/2005/8/layout/hierarchy4"/>
    <dgm:cxn modelId="{63815B23-F297-4000-B322-D309C1B382A0}" type="presParOf" srcId="{D92F5F71-03B2-4EF8-9316-684BF94C637A}" destId="{5D5492F4-7686-4BE3-8331-6F321AE668B4}" srcOrd="0" destOrd="0" presId="urn:microsoft.com/office/officeart/2005/8/layout/hierarchy4"/>
    <dgm:cxn modelId="{598266B6-1591-47C0-9F4B-11B3C16F8A13}" type="presParOf" srcId="{D92F5F71-03B2-4EF8-9316-684BF94C637A}" destId="{9D542A3D-5165-4C12-AD2F-A7EB6378FF78}" srcOrd="1" destOrd="0" presId="urn:microsoft.com/office/officeart/2005/8/layout/hierarchy4"/>
    <dgm:cxn modelId="{5AAFD730-E7BB-4457-89BB-BEAC2A2178A6}" type="presParOf" srcId="{581D0F3B-E418-4DE5-8F6F-69D0625F3945}" destId="{4E5B39EB-C2D6-4A6E-990C-DE0A7C9EA3E6}" srcOrd="3" destOrd="0" presId="urn:microsoft.com/office/officeart/2005/8/layout/hierarchy4"/>
    <dgm:cxn modelId="{3D0A46EC-BF1C-43A1-B8C7-4C7E2E05CAEC}" type="presParOf" srcId="{581D0F3B-E418-4DE5-8F6F-69D0625F3945}" destId="{41C92528-369F-405C-B55E-35FBDE9CCCB4}" srcOrd="4" destOrd="0" presId="urn:microsoft.com/office/officeart/2005/8/layout/hierarchy4"/>
    <dgm:cxn modelId="{E8C58EEB-2066-406B-85F8-735A23885983}" type="presParOf" srcId="{41C92528-369F-405C-B55E-35FBDE9CCCB4}" destId="{26992F53-5CD5-4426-98A4-05FEFABF6E6B}" srcOrd="0" destOrd="0" presId="urn:microsoft.com/office/officeart/2005/8/layout/hierarchy4"/>
    <dgm:cxn modelId="{46B65439-15D8-4851-BF8B-070B5C22E422}" type="presParOf" srcId="{41C92528-369F-405C-B55E-35FBDE9CCCB4}" destId="{E29B17F1-A441-43B3-B2C9-68AE1B80DBD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CC059-D3AE-4CD1-B6FC-A81A43EDA09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83B13C05-A27C-4806-BA67-39C39060F175}">
      <dgm:prSet/>
      <dgm:spPr/>
      <dgm:t>
        <a:bodyPr/>
        <a:lstStyle/>
        <a:p>
          <a:r>
            <a:rPr lang="en-AU" b="1" dirty="0"/>
            <a:t>More studio space</a:t>
          </a:r>
          <a:endParaRPr lang="en-AU" dirty="0"/>
        </a:p>
      </dgm:t>
    </dgm:pt>
    <dgm:pt modelId="{4F19B6BE-F950-477C-BBBB-4D2FBA6BC9FC}" type="parTrans" cxnId="{855460CA-D338-4D1F-B23C-F09B83B114BC}">
      <dgm:prSet/>
      <dgm:spPr/>
      <dgm:t>
        <a:bodyPr/>
        <a:lstStyle/>
        <a:p>
          <a:endParaRPr lang="en-AU"/>
        </a:p>
      </dgm:t>
    </dgm:pt>
    <dgm:pt modelId="{9E4E1D46-6C66-4C7A-B1D8-AC60808FD792}" type="sibTrans" cxnId="{855460CA-D338-4D1F-B23C-F09B83B114BC}">
      <dgm:prSet/>
      <dgm:spPr/>
      <dgm:t>
        <a:bodyPr/>
        <a:lstStyle/>
        <a:p>
          <a:endParaRPr lang="en-AU"/>
        </a:p>
      </dgm:t>
    </dgm:pt>
    <dgm:pt modelId="{957A2BB9-36A1-4181-952F-8A62A0469B04}">
      <dgm:prSet/>
      <dgm:spPr/>
      <dgm:t>
        <a:bodyPr/>
        <a:lstStyle/>
        <a:p>
          <a:r>
            <a:rPr lang="en-AU" b="1" dirty="0"/>
            <a:t>More exhibition space</a:t>
          </a:r>
          <a:endParaRPr lang="en-AU" dirty="0"/>
        </a:p>
      </dgm:t>
    </dgm:pt>
    <dgm:pt modelId="{375762D1-94F4-4046-88A8-A35C3C8D8448}" type="parTrans" cxnId="{1BA89D69-B32B-4AE5-9BBD-A32CB20AFE2F}">
      <dgm:prSet/>
      <dgm:spPr/>
      <dgm:t>
        <a:bodyPr/>
        <a:lstStyle/>
        <a:p>
          <a:endParaRPr lang="en-AU"/>
        </a:p>
      </dgm:t>
    </dgm:pt>
    <dgm:pt modelId="{05C7B675-3E5D-4A8F-8AF1-FE442133EBA2}" type="sibTrans" cxnId="{1BA89D69-B32B-4AE5-9BBD-A32CB20AFE2F}">
      <dgm:prSet/>
      <dgm:spPr/>
      <dgm:t>
        <a:bodyPr/>
        <a:lstStyle/>
        <a:p>
          <a:endParaRPr lang="en-AU"/>
        </a:p>
      </dgm:t>
    </dgm:pt>
    <dgm:pt modelId="{2200C4BD-8967-4654-A523-BE15F5284356}">
      <dgm:prSet/>
      <dgm:spPr/>
      <dgm:t>
        <a:bodyPr/>
        <a:lstStyle/>
        <a:p>
          <a:r>
            <a:rPr lang="en-AU" b="1" dirty="0"/>
            <a:t>More international engagement</a:t>
          </a:r>
          <a:endParaRPr lang="en-AU" dirty="0"/>
        </a:p>
      </dgm:t>
    </dgm:pt>
    <dgm:pt modelId="{A3291AAE-7A18-43C3-A6E9-44CB1BF52360}" type="parTrans" cxnId="{C28EA9D7-B8B9-4A45-9033-A37B7E172491}">
      <dgm:prSet/>
      <dgm:spPr/>
      <dgm:t>
        <a:bodyPr/>
        <a:lstStyle/>
        <a:p>
          <a:endParaRPr lang="en-AU"/>
        </a:p>
      </dgm:t>
    </dgm:pt>
    <dgm:pt modelId="{79169AAB-DB90-4FD1-B2A0-941BCD9B004B}" type="sibTrans" cxnId="{C28EA9D7-B8B9-4A45-9033-A37B7E172491}">
      <dgm:prSet/>
      <dgm:spPr/>
      <dgm:t>
        <a:bodyPr/>
        <a:lstStyle/>
        <a:p>
          <a:endParaRPr lang="en-AU"/>
        </a:p>
      </dgm:t>
    </dgm:pt>
    <dgm:pt modelId="{7BD633E2-9995-4EA4-8324-01C2A7D239F1}">
      <dgm:prSet/>
      <dgm:spPr/>
      <dgm:t>
        <a:bodyPr/>
        <a:lstStyle/>
        <a:p>
          <a:r>
            <a:rPr lang="en-AU" dirty="0"/>
            <a:t>Unlock existing spaces, universities, schools, unused areas</a:t>
          </a:r>
        </a:p>
      </dgm:t>
    </dgm:pt>
    <dgm:pt modelId="{E50F0D74-F087-4F41-9BD3-5D842CEB5ECD}" type="parTrans" cxnId="{22DB54FF-3008-4E48-95CD-67EEC5AE0343}">
      <dgm:prSet/>
      <dgm:spPr/>
      <dgm:t>
        <a:bodyPr/>
        <a:lstStyle/>
        <a:p>
          <a:endParaRPr lang="en-AU"/>
        </a:p>
      </dgm:t>
    </dgm:pt>
    <dgm:pt modelId="{4A73D2E0-7C4D-457D-B3FE-3FC4923241E2}" type="sibTrans" cxnId="{22DB54FF-3008-4E48-95CD-67EEC5AE0343}">
      <dgm:prSet/>
      <dgm:spPr/>
      <dgm:t>
        <a:bodyPr/>
        <a:lstStyle/>
        <a:p>
          <a:endParaRPr lang="en-AU"/>
        </a:p>
      </dgm:t>
    </dgm:pt>
    <dgm:pt modelId="{539752A9-8B16-4EDF-90BE-3E46C472408E}">
      <dgm:prSet/>
      <dgm:spPr/>
      <dgm:t>
        <a:bodyPr/>
        <a:lstStyle/>
        <a:p>
          <a:r>
            <a:rPr lang="en-AU" dirty="0"/>
            <a:t>Look at planning stage of developments to “get in early”</a:t>
          </a:r>
        </a:p>
      </dgm:t>
    </dgm:pt>
    <dgm:pt modelId="{0D7C2172-0F80-4567-BB72-0F36EE551EFC}" type="parTrans" cxnId="{3B32037F-0815-40E9-AF76-68985FE097E3}">
      <dgm:prSet/>
      <dgm:spPr/>
      <dgm:t>
        <a:bodyPr/>
        <a:lstStyle/>
        <a:p>
          <a:endParaRPr lang="en-AU"/>
        </a:p>
      </dgm:t>
    </dgm:pt>
    <dgm:pt modelId="{243A82DB-E0C7-43C8-AA4C-7C689EE82676}" type="sibTrans" cxnId="{3B32037F-0815-40E9-AF76-68985FE097E3}">
      <dgm:prSet/>
      <dgm:spPr/>
      <dgm:t>
        <a:bodyPr/>
        <a:lstStyle/>
        <a:p>
          <a:endParaRPr lang="en-AU"/>
        </a:p>
      </dgm:t>
    </dgm:pt>
    <dgm:pt modelId="{9BCEAF7A-B70B-4C97-9013-13C6BDF149E7}">
      <dgm:prSet/>
      <dgm:spPr/>
      <dgm:t>
        <a:bodyPr/>
        <a:lstStyle/>
        <a:p>
          <a:r>
            <a:rPr lang="en-AU" dirty="0"/>
            <a:t>Possible 3 year trial</a:t>
          </a:r>
        </a:p>
      </dgm:t>
    </dgm:pt>
    <dgm:pt modelId="{92D3DF98-4521-4500-BAF2-54F5DDD964A3}" type="parTrans" cxnId="{F02E5BD1-15AB-444D-9C9C-1BEA61BDBBFB}">
      <dgm:prSet/>
      <dgm:spPr/>
      <dgm:t>
        <a:bodyPr/>
        <a:lstStyle/>
        <a:p>
          <a:endParaRPr lang="en-AU"/>
        </a:p>
      </dgm:t>
    </dgm:pt>
    <dgm:pt modelId="{9CD7E199-1C20-4FCF-8704-C634D80A3DB0}" type="sibTrans" cxnId="{F02E5BD1-15AB-444D-9C9C-1BEA61BDBBFB}">
      <dgm:prSet/>
      <dgm:spPr/>
      <dgm:t>
        <a:bodyPr/>
        <a:lstStyle/>
        <a:p>
          <a:endParaRPr lang="en-AU"/>
        </a:p>
      </dgm:t>
    </dgm:pt>
    <dgm:pt modelId="{06AF32A6-7DE9-4044-9767-423F49BA7F46}">
      <dgm:prSet/>
      <dgm:spPr/>
      <dgm:t>
        <a:bodyPr/>
        <a:lstStyle/>
        <a:p>
          <a:r>
            <a:rPr lang="en-AU" dirty="0"/>
            <a:t>Look at inventive ways for creatives to exhibit</a:t>
          </a:r>
        </a:p>
      </dgm:t>
    </dgm:pt>
    <dgm:pt modelId="{99F16076-67A3-41DF-91B4-780AC3E7A528}" type="parTrans" cxnId="{508CEAD7-CC72-45D4-A481-24F4AF7C8CAC}">
      <dgm:prSet/>
      <dgm:spPr/>
      <dgm:t>
        <a:bodyPr/>
        <a:lstStyle/>
        <a:p>
          <a:endParaRPr lang="en-AU"/>
        </a:p>
      </dgm:t>
    </dgm:pt>
    <dgm:pt modelId="{EF85700C-CC1A-4622-A93B-6AEB2B7B7FA0}" type="sibTrans" cxnId="{508CEAD7-CC72-45D4-A481-24F4AF7C8CAC}">
      <dgm:prSet/>
      <dgm:spPr/>
      <dgm:t>
        <a:bodyPr/>
        <a:lstStyle/>
        <a:p>
          <a:endParaRPr lang="en-AU"/>
        </a:p>
      </dgm:t>
    </dgm:pt>
    <dgm:pt modelId="{EE781559-E84E-4F87-BE68-AC67ED4D01E4}">
      <dgm:prSet/>
      <dgm:spPr/>
      <dgm:t>
        <a:bodyPr/>
        <a:lstStyle/>
        <a:p>
          <a:r>
            <a:rPr lang="en-AU" dirty="0"/>
            <a:t>Approach businesses to allow artists to display their art</a:t>
          </a:r>
        </a:p>
      </dgm:t>
    </dgm:pt>
    <dgm:pt modelId="{FAB9BB52-2921-4C66-9EA1-17605623EF0D}" type="parTrans" cxnId="{839A221C-0971-4F10-AC26-8038581B7A9C}">
      <dgm:prSet/>
      <dgm:spPr/>
      <dgm:t>
        <a:bodyPr/>
        <a:lstStyle/>
        <a:p>
          <a:endParaRPr lang="en-AU"/>
        </a:p>
      </dgm:t>
    </dgm:pt>
    <dgm:pt modelId="{7DC5A871-F662-4D9A-BB8F-C553976B7D25}" type="sibTrans" cxnId="{839A221C-0971-4F10-AC26-8038581B7A9C}">
      <dgm:prSet/>
      <dgm:spPr/>
      <dgm:t>
        <a:bodyPr/>
        <a:lstStyle/>
        <a:p>
          <a:endParaRPr lang="en-AU"/>
        </a:p>
      </dgm:t>
    </dgm:pt>
    <dgm:pt modelId="{B3096267-B2AA-4E67-9CA7-3FA39BF670A1}">
      <dgm:prSet/>
      <dgm:spPr/>
      <dgm:t>
        <a:bodyPr/>
        <a:lstStyle/>
        <a:p>
          <a:endParaRPr lang="en-AU" dirty="0"/>
        </a:p>
      </dgm:t>
    </dgm:pt>
    <dgm:pt modelId="{D3E63C50-26BA-471D-85CB-6D9A6FD42EAB}" type="parTrans" cxnId="{ED6D841C-40C2-4299-A97B-69C65B27D366}">
      <dgm:prSet/>
      <dgm:spPr/>
      <dgm:t>
        <a:bodyPr/>
        <a:lstStyle/>
        <a:p>
          <a:endParaRPr lang="en-AU"/>
        </a:p>
      </dgm:t>
    </dgm:pt>
    <dgm:pt modelId="{945C8D75-5999-4A67-94BE-524A03BA236F}" type="sibTrans" cxnId="{ED6D841C-40C2-4299-A97B-69C65B27D366}">
      <dgm:prSet/>
      <dgm:spPr/>
      <dgm:t>
        <a:bodyPr/>
        <a:lstStyle/>
        <a:p>
          <a:endParaRPr lang="en-AU"/>
        </a:p>
      </dgm:t>
    </dgm:pt>
    <dgm:pt modelId="{3F9BE747-6CEC-4DC2-8FF8-BE331FF5C7E4}">
      <dgm:prSet/>
      <dgm:spPr/>
      <dgm:t>
        <a:bodyPr/>
        <a:lstStyle/>
        <a:p>
          <a:r>
            <a:rPr lang="en-AU" dirty="0"/>
            <a:t>Consider upcoming development areas</a:t>
          </a:r>
        </a:p>
      </dgm:t>
    </dgm:pt>
    <dgm:pt modelId="{22BF616C-4B71-41A2-A2A2-0C1A494562BB}" type="parTrans" cxnId="{DCF50F94-5C97-4277-ABD9-C01853BB0CED}">
      <dgm:prSet/>
      <dgm:spPr/>
      <dgm:t>
        <a:bodyPr/>
        <a:lstStyle/>
        <a:p>
          <a:endParaRPr lang="en-AU"/>
        </a:p>
      </dgm:t>
    </dgm:pt>
    <dgm:pt modelId="{1707F7AC-3BB7-4844-BBFE-91B7C58A364F}" type="sibTrans" cxnId="{DCF50F94-5C97-4277-ABD9-C01853BB0CED}">
      <dgm:prSet/>
      <dgm:spPr/>
      <dgm:t>
        <a:bodyPr/>
        <a:lstStyle/>
        <a:p>
          <a:endParaRPr lang="en-AU"/>
        </a:p>
      </dgm:t>
    </dgm:pt>
    <dgm:pt modelId="{E120349E-6597-4ED0-91DA-9B6F42091B32}">
      <dgm:prSet/>
      <dgm:spPr/>
      <dgm:t>
        <a:bodyPr/>
        <a:lstStyle/>
        <a:p>
          <a:r>
            <a:rPr lang="en-AU" dirty="0"/>
            <a:t>Consider out studio space can be accessible to public</a:t>
          </a:r>
        </a:p>
      </dgm:t>
    </dgm:pt>
    <dgm:pt modelId="{AD64EE0C-08DE-4307-A19D-7F35B59AF77C}" type="parTrans" cxnId="{074CC027-17A3-4E81-8477-C76FA46745A9}">
      <dgm:prSet/>
      <dgm:spPr/>
      <dgm:t>
        <a:bodyPr/>
        <a:lstStyle/>
        <a:p>
          <a:endParaRPr lang="en-AU"/>
        </a:p>
      </dgm:t>
    </dgm:pt>
    <dgm:pt modelId="{AA7F4B93-B260-4B7D-A25D-4B6EDC57421B}" type="sibTrans" cxnId="{074CC027-17A3-4E81-8477-C76FA46745A9}">
      <dgm:prSet/>
      <dgm:spPr/>
      <dgm:t>
        <a:bodyPr/>
        <a:lstStyle/>
        <a:p>
          <a:endParaRPr lang="en-AU"/>
        </a:p>
      </dgm:t>
    </dgm:pt>
    <dgm:pt modelId="{B1C14DB9-17C9-4D54-932E-916DAD94AB6B}">
      <dgm:prSet/>
      <dgm:spPr/>
      <dgm:t>
        <a:bodyPr/>
        <a:lstStyle/>
        <a:p>
          <a:r>
            <a:rPr lang="en-AU" dirty="0"/>
            <a:t>Look at programs currently happening and how they can be expanded</a:t>
          </a:r>
        </a:p>
      </dgm:t>
    </dgm:pt>
    <dgm:pt modelId="{38DFAFA1-8CDE-43DF-A471-6AA46FEA2386}" type="parTrans" cxnId="{8045AC41-4D3D-4892-9F85-CAFE25A501F0}">
      <dgm:prSet/>
      <dgm:spPr/>
      <dgm:t>
        <a:bodyPr/>
        <a:lstStyle/>
        <a:p>
          <a:endParaRPr lang="en-AU"/>
        </a:p>
      </dgm:t>
    </dgm:pt>
    <dgm:pt modelId="{AC44C419-CB57-4D50-BC3F-C4F48E5656EE}" type="sibTrans" cxnId="{8045AC41-4D3D-4892-9F85-CAFE25A501F0}">
      <dgm:prSet/>
      <dgm:spPr/>
      <dgm:t>
        <a:bodyPr/>
        <a:lstStyle/>
        <a:p>
          <a:endParaRPr lang="en-AU"/>
        </a:p>
      </dgm:t>
    </dgm:pt>
    <dgm:pt modelId="{77B3C7C8-E72A-4A74-B44E-720154CEB496}">
      <dgm:prSet/>
      <dgm:spPr/>
      <dgm:t>
        <a:bodyPr/>
        <a:lstStyle/>
        <a:p>
          <a:r>
            <a:rPr lang="en-AU" dirty="0"/>
            <a:t>Consider partnerships with organisations who are interested in promoting Arts</a:t>
          </a:r>
        </a:p>
      </dgm:t>
    </dgm:pt>
    <dgm:pt modelId="{36FB7195-AA47-42C4-9412-E08B948AE72D}" type="parTrans" cxnId="{30CC190D-5C76-438F-A798-9741649691DF}">
      <dgm:prSet/>
      <dgm:spPr/>
      <dgm:t>
        <a:bodyPr/>
        <a:lstStyle/>
        <a:p>
          <a:endParaRPr lang="en-AU"/>
        </a:p>
      </dgm:t>
    </dgm:pt>
    <dgm:pt modelId="{C31499D1-82E5-4E6F-8A63-C800D2E37F9C}" type="sibTrans" cxnId="{30CC190D-5C76-438F-A798-9741649691DF}">
      <dgm:prSet/>
      <dgm:spPr/>
      <dgm:t>
        <a:bodyPr/>
        <a:lstStyle/>
        <a:p>
          <a:endParaRPr lang="en-AU"/>
        </a:p>
      </dgm:t>
    </dgm:pt>
    <dgm:pt modelId="{C1BFFA6D-F596-4DC3-AA44-41DCFDFC0978}">
      <dgm:prSet/>
      <dgm:spPr/>
      <dgm:t>
        <a:bodyPr/>
        <a:lstStyle/>
        <a:p>
          <a:r>
            <a:rPr lang="en-AU" dirty="0"/>
            <a:t>For example, Asia Society has a large art branch</a:t>
          </a:r>
        </a:p>
      </dgm:t>
    </dgm:pt>
    <dgm:pt modelId="{7B3ADF13-5603-490F-AAD6-DDCC9418F784}" type="parTrans" cxnId="{11FCEB7E-508D-49ED-8730-4C53B702FB01}">
      <dgm:prSet/>
      <dgm:spPr/>
      <dgm:t>
        <a:bodyPr/>
        <a:lstStyle/>
        <a:p>
          <a:endParaRPr lang="en-AU"/>
        </a:p>
      </dgm:t>
    </dgm:pt>
    <dgm:pt modelId="{C9FEF4B7-E232-446D-83F3-C3C831BE7962}" type="sibTrans" cxnId="{11FCEB7E-508D-49ED-8730-4C53B702FB01}">
      <dgm:prSet/>
      <dgm:spPr/>
      <dgm:t>
        <a:bodyPr/>
        <a:lstStyle/>
        <a:p>
          <a:endParaRPr lang="en-AU"/>
        </a:p>
      </dgm:t>
    </dgm:pt>
    <dgm:pt modelId="{C3E15532-31BC-40D0-9CA1-04708880C5CB}" type="pres">
      <dgm:prSet presAssocID="{E50CC059-D3AE-4CD1-B6FC-A81A43EDA092}" presName="linear" presStyleCnt="0">
        <dgm:presLayoutVars>
          <dgm:dir/>
          <dgm:animLvl val="lvl"/>
          <dgm:resizeHandles val="exact"/>
        </dgm:presLayoutVars>
      </dgm:prSet>
      <dgm:spPr/>
    </dgm:pt>
    <dgm:pt modelId="{5B6FAE30-2CE7-4D95-A074-13D62E859E88}" type="pres">
      <dgm:prSet presAssocID="{83B13C05-A27C-4806-BA67-39C39060F175}" presName="parentLin" presStyleCnt="0"/>
      <dgm:spPr/>
    </dgm:pt>
    <dgm:pt modelId="{59DE0F87-D7C7-4753-B573-6960A870E145}" type="pres">
      <dgm:prSet presAssocID="{83B13C05-A27C-4806-BA67-39C39060F175}" presName="parentLeftMargin" presStyleLbl="node1" presStyleIdx="0" presStyleCnt="3"/>
      <dgm:spPr/>
    </dgm:pt>
    <dgm:pt modelId="{03BC5E13-48FA-4D97-B422-66503A05F21F}" type="pres">
      <dgm:prSet presAssocID="{83B13C05-A27C-4806-BA67-39C39060F1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F3798D-D04C-4F9C-9DD6-60247FC55A29}" type="pres">
      <dgm:prSet presAssocID="{83B13C05-A27C-4806-BA67-39C39060F175}" presName="negativeSpace" presStyleCnt="0"/>
      <dgm:spPr/>
    </dgm:pt>
    <dgm:pt modelId="{76F7AF7E-7573-4044-8FFF-E4ECBCE53F98}" type="pres">
      <dgm:prSet presAssocID="{83B13C05-A27C-4806-BA67-39C39060F175}" presName="childText" presStyleLbl="conFgAcc1" presStyleIdx="0" presStyleCnt="3">
        <dgm:presLayoutVars>
          <dgm:bulletEnabled val="1"/>
        </dgm:presLayoutVars>
      </dgm:prSet>
      <dgm:spPr/>
    </dgm:pt>
    <dgm:pt modelId="{81E15148-7635-4FEC-9BEA-694FA31903B6}" type="pres">
      <dgm:prSet presAssocID="{9E4E1D46-6C66-4C7A-B1D8-AC60808FD792}" presName="spaceBetweenRectangles" presStyleCnt="0"/>
      <dgm:spPr/>
    </dgm:pt>
    <dgm:pt modelId="{2D5E15FF-22F3-43D2-B3F6-7EAB3B289B82}" type="pres">
      <dgm:prSet presAssocID="{957A2BB9-36A1-4181-952F-8A62A0469B04}" presName="parentLin" presStyleCnt="0"/>
      <dgm:spPr/>
    </dgm:pt>
    <dgm:pt modelId="{96E9FD27-18F6-41C5-95C3-DC4B6B3E4D76}" type="pres">
      <dgm:prSet presAssocID="{957A2BB9-36A1-4181-952F-8A62A0469B04}" presName="parentLeftMargin" presStyleLbl="node1" presStyleIdx="0" presStyleCnt="3"/>
      <dgm:spPr/>
    </dgm:pt>
    <dgm:pt modelId="{54518749-088C-4A30-B845-C7BAE275052D}" type="pres">
      <dgm:prSet presAssocID="{957A2BB9-36A1-4181-952F-8A62A0469B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A0D2B3-E932-477D-BA5F-46E071891A6E}" type="pres">
      <dgm:prSet presAssocID="{957A2BB9-36A1-4181-952F-8A62A0469B04}" presName="negativeSpace" presStyleCnt="0"/>
      <dgm:spPr/>
    </dgm:pt>
    <dgm:pt modelId="{289FF480-311F-4CCD-89B5-B0A495745382}" type="pres">
      <dgm:prSet presAssocID="{957A2BB9-36A1-4181-952F-8A62A0469B04}" presName="childText" presStyleLbl="conFgAcc1" presStyleIdx="1" presStyleCnt="3">
        <dgm:presLayoutVars>
          <dgm:bulletEnabled val="1"/>
        </dgm:presLayoutVars>
      </dgm:prSet>
      <dgm:spPr/>
    </dgm:pt>
    <dgm:pt modelId="{AEDE0E08-8033-4C64-BE40-DE4B3AC92C0A}" type="pres">
      <dgm:prSet presAssocID="{05C7B675-3E5D-4A8F-8AF1-FE442133EBA2}" presName="spaceBetweenRectangles" presStyleCnt="0"/>
      <dgm:spPr/>
    </dgm:pt>
    <dgm:pt modelId="{AD57267A-E925-4E87-82F0-8B8634AFE527}" type="pres">
      <dgm:prSet presAssocID="{2200C4BD-8967-4654-A523-BE15F5284356}" presName="parentLin" presStyleCnt="0"/>
      <dgm:spPr/>
    </dgm:pt>
    <dgm:pt modelId="{88422B47-50FF-471F-869D-16465F0BC530}" type="pres">
      <dgm:prSet presAssocID="{2200C4BD-8967-4654-A523-BE15F5284356}" presName="parentLeftMargin" presStyleLbl="node1" presStyleIdx="1" presStyleCnt="3"/>
      <dgm:spPr/>
    </dgm:pt>
    <dgm:pt modelId="{6FF404BC-405E-4449-A93A-585D747EA6C3}" type="pres">
      <dgm:prSet presAssocID="{2200C4BD-8967-4654-A523-BE15F528435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AA6520-976F-4588-97C4-F7D8E359C3A7}" type="pres">
      <dgm:prSet presAssocID="{2200C4BD-8967-4654-A523-BE15F5284356}" presName="negativeSpace" presStyleCnt="0"/>
      <dgm:spPr/>
    </dgm:pt>
    <dgm:pt modelId="{DE72B8F8-97C4-4155-A3C0-5A49E8A35DD7}" type="pres">
      <dgm:prSet presAssocID="{2200C4BD-8967-4654-A523-BE15F528435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7F9C00-C3AE-4A02-8979-2E3E429692A9}" type="presOf" srcId="{957A2BB9-36A1-4181-952F-8A62A0469B04}" destId="{96E9FD27-18F6-41C5-95C3-DC4B6B3E4D76}" srcOrd="0" destOrd="0" presId="urn:microsoft.com/office/officeart/2005/8/layout/list1"/>
    <dgm:cxn modelId="{30CC190D-5C76-438F-A798-9741649691DF}" srcId="{2200C4BD-8967-4654-A523-BE15F5284356}" destId="{77B3C7C8-E72A-4A74-B44E-720154CEB496}" srcOrd="1" destOrd="0" parTransId="{36FB7195-AA47-42C4-9412-E08B948AE72D}" sibTransId="{C31499D1-82E5-4E6F-8A63-C800D2E37F9C}"/>
    <dgm:cxn modelId="{0E82781A-57DE-44C4-AE1D-B6323897C3BB}" type="presOf" srcId="{E50CC059-D3AE-4CD1-B6FC-A81A43EDA092}" destId="{C3E15532-31BC-40D0-9CA1-04708880C5CB}" srcOrd="0" destOrd="0" presId="urn:microsoft.com/office/officeart/2005/8/layout/list1"/>
    <dgm:cxn modelId="{839A221C-0971-4F10-AC26-8038581B7A9C}" srcId="{957A2BB9-36A1-4181-952F-8A62A0469B04}" destId="{EE781559-E84E-4F87-BE68-AC67ED4D01E4}" srcOrd="1" destOrd="0" parTransId="{FAB9BB52-2921-4C66-9EA1-17605623EF0D}" sibTransId="{7DC5A871-F662-4D9A-BB8F-C553976B7D25}"/>
    <dgm:cxn modelId="{ED6D841C-40C2-4299-A97B-69C65B27D366}" srcId="{957A2BB9-36A1-4181-952F-8A62A0469B04}" destId="{B3096267-B2AA-4E67-9CA7-3FA39BF670A1}" srcOrd="3" destOrd="0" parTransId="{D3E63C50-26BA-471D-85CB-6D9A6FD42EAB}" sibTransId="{945C8D75-5999-4A67-94BE-524A03BA236F}"/>
    <dgm:cxn modelId="{074CC027-17A3-4E81-8477-C76FA46745A9}" srcId="{957A2BB9-36A1-4181-952F-8A62A0469B04}" destId="{E120349E-6597-4ED0-91DA-9B6F42091B32}" srcOrd="2" destOrd="0" parTransId="{AD64EE0C-08DE-4307-A19D-7F35B59AF77C}" sibTransId="{AA7F4B93-B260-4B7D-A25D-4B6EDC57421B}"/>
    <dgm:cxn modelId="{3CA05532-DB05-43F1-9AE5-616839EA773C}" type="presOf" srcId="{B1C14DB9-17C9-4D54-932E-916DAD94AB6B}" destId="{DE72B8F8-97C4-4155-A3C0-5A49E8A35DD7}" srcOrd="0" destOrd="0" presId="urn:microsoft.com/office/officeart/2005/8/layout/list1"/>
    <dgm:cxn modelId="{8AA95833-6184-4780-87A7-D5FD683C7284}" type="presOf" srcId="{EE781559-E84E-4F87-BE68-AC67ED4D01E4}" destId="{289FF480-311F-4CCD-89B5-B0A495745382}" srcOrd="0" destOrd="1" presId="urn:microsoft.com/office/officeart/2005/8/layout/list1"/>
    <dgm:cxn modelId="{9F591B3D-6A6A-4660-ACB1-27DBD1669C4F}" type="presOf" srcId="{2200C4BD-8967-4654-A523-BE15F5284356}" destId="{6FF404BC-405E-4449-A93A-585D747EA6C3}" srcOrd="1" destOrd="0" presId="urn:microsoft.com/office/officeart/2005/8/layout/list1"/>
    <dgm:cxn modelId="{E0D64E40-84B0-42D1-95AE-DBEF1D2074A0}" type="presOf" srcId="{83B13C05-A27C-4806-BA67-39C39060F175}" destId="{03BC5E13-48FA-4D97-B422-66503A05F21F}" srcOrd="1" destOrd="0" presId="urn:microsoft.com/office/officeart/2005/8/layout/list1"/>
    <dgm:cxn modelId="{9A630E5E-30A2-4C06-81E2-B9303DEE9258}" type="presOf" srcId="{77B3C7C8-E72A-4A74-B44E-720154CEB496}" destId="{DE72B8F8-97C4-4155-A3C0-5A49E8A35DD7}" srcOrd="0" destOrd="1" presId="urn:microsoft.com/office/officeart/2005/8/layout/list1"/>
    <dgm:cxn modelId="{03542A61-72DC-453E-B811-D524F852DED6}" type="presOf" srcId="{957A2BB9-36A1-4181-952F-8A62A0469B04}" destId="{54518749-088C-4A30-B845-C7BAE275052D}" srcOrd="1" destOrd="0" presId="urn:microsoft.com/office/officeart/2005/8/layout/list1"/>
    <dgm:cxn modelId="{8045AC41-4D3D-4892-9F85-CAFE25A501F0}" srcId="{2200C4BD-8967-4654-A523-BE15F5284356}" destId="{B1C14DB9-17C9-4D54-932E-916DAD94AB6B}" srcOrd="0" destOrd="0" parTransId="{38DFAFA1-8CDE-43DF-A471-6AA46FEA2386}" sibTransId="{AC44C419-CB57-4D50-BC3F-C4F48E5656EE}"/>
    <dgm:cxn modelId="{1BA89D69-B32B-4AE5-9BBD-A32CB20AFE2F}" srcId="{E50CC059-D3AE-4CD1-B6FC-A81A43EDA092}" destId="{957A2BB9-36A1-4181-952F-8A62A0469B04}" srcOrd="1" destOrd="0" parTransId="{375762D1-94F4-4046-88A8-A35C3C8D8448}" sibTransId="{05C7B675-3E5D-4A8F-8AF1-FE442133EBA2}"/>
    <dgm:cxn modelId="{8A0F576B-91EC-440F-A49D-77E69858ED63}" type="presOf" srcId="{E120349E-6597-4ED0-91DA-9B6F42091B32}" destId="{289FF480-311F-4CCD-89B5-B0A495745382}" srcOrd="0" destOrd="2" presId="urn:microsoft.com/office/officeart/2005/8/layout/list1"/>
    <dgm:cxn modelId="{771C1C50-71AB-4B39-9839-BAFC7A6F349C}" type="presOf" srcId="{3F9BE747-6CEC-4DC2-8FF8-BE331FF5C7E4}" destId="{76F7AF7E-7573-4044-8FFF-E4ECBCE53F98}" srcOrd="0" destOrd="3" presId="urn:microsoft.com/office/officeart/2005/8/layout/list1"/>
    <dgm:cxn modelId="{11FCEB7E-508D-49ED-8730-4C53B702FB01}" srcId="{77B3C7C8-E72A-4A74-B44E-720154CEB496}" destId="{C1BFFA6D-F596-4DC3-AA44-41DCFDFC0978}" srcOrd="0" destOrd="0" parTransId="{7B3ADF13-5603-490F-AAD6-DDCC9418F784}" sibTransId="{C9FEF4B7-E232-446D-83F3-C3C831BE7962}"/>
    <dgm:cxn modelId="{3B32037F-0815-40E9-AF76-68985FE097E3}" srcId="{83B13C05-A27C-4806-BA67-39C39060F175}" destId="{539752A9-8B16-4EDF-90BE-3E46C472408E}" srcOrd="1" destOrd="0" parTransId="{0D7C2172-0F80-4567-BB72-0F36EE551EFC}" sibTransId="{243A82DB-E0C7-43C8-AA4C-7C689EE82676}"/>
    <dgm:cxn modelId="{DCF50F94-5C97-4277-ABD9-C01853BB0CED}" srcId="{539752A9-8B16-4EDF-90BE-3E46C472408E}" destId="{3F9BE747-6CEC-4DC2-8FF8-BE331FF5C7E4}" srcOrd="0" destOrd="0" parTransId="{22BF616C-4B71-41A2-A2A2-0C1A494562BB}" sibTransId="{1707F7AC-3BB7-4844-BBFE-91B7C58A364F}"/>
    <dgm:cxn modelId="{CF0B7C9C-2F7F-431F-8F90-0E2FC2EEC8EA}" type="presOf" srcId="{06AF32A6-7DE9-4044-9767-423F49BA7F46}" destId="{289FF480-311F-4CCD-89B5-B0A495745382}" srcOrd="0" destOrd="0" presId="urn:microsoft.com/office/officeart/2005/8/layout/list1"/>
    <dgm:cxn modelId="{B7F3FD9F-819F-4287-AF6D-694E03F9A03F}" type="presOf" srcId="{539752A9-8B16-4EDF-90BE-3E46C472408E}" destId="{76F7AF7E-7573-4044-8FFF-E4ECBCE53F98}" srcOrd="0" destOrd="2" presId="urn:microsoft.com/office/officeart/2005/8/layout/list1"/>
    <dgm:cxn modelId="{D3E7ACA9-8DB6-49F8-9389-A2A987AA4A20}" type="presOf" srcId="{83B13C05-A27C-4806-BA67-39C39060F175}" destId="{59DE0F87-D7C7-4753-B573-6960A870E145}" srcOrd="0" destOrd="0" presId="urn:microsoft.com/office/officeart/2005/8/layout/list1"/>
    <dgm:cxn modelId="{81B33EB5-0FD1-4299-B143-1F833A0B37A0}" type="presOf" srcId="{9BCEAF7A-B70B-4C97-9013-13C6BDF149E7}" destId="{76F7AF7E-7573-4044-8FFF-E4ECBCE53F98}" srcOrd="0" destOrd="1" presId="urn:microsoft.com/office/officeart/2005/8/layout/list1"/>
    <dgm:cxn modelId="{FB5D1AB7-78DE-4792-9408-AF077AE7C290}" type="presOf" srcId="{7BD633E2-9995-4EA4-8324-01C2A7D239F1}" destId="{76F7AF7E-7573-4044-8FFF-E4ECBCE53F98}" srcOrd="0" destOrd="0" presId="urn:microsoft.com/office/officeart/2005/8/layout/list1"/>
    <dgm:cxn modelId="{214255BE-E9EB-4BBB-8E3A-01F3DFBF857E}" type="presOf" srcId="{C1BFFA6D-F596-4DC3-AA44-41DCFDFC0978}" destId="{DE72B8F8-97C4-4155-A3C0-5A49E8A35DD7}" srcOrd="0" destOrd="2" presId="urn:microsoft.com/office/officeart/2005/8/layout/list1"/>
    <dgm:cxn modelId="{855460CA-D338-4D1F-B23C-F09B83B114BC}" srcId="{E50CC059-D3AE-4CD1-B6FC-A81A43EDA092}" destId="{83B13C05-A27C-4806-BA67-39C39060F175}" srcOrd="0" destOrd="0" parTransId="{4F19B6BE-F950-477C-BBBB-4D2FBA6BC9FC}" sibTransId="{9E4E1D46-6C66-4C7A-B1D8-AC60808FD792}"/>
    <dgm:cxn modelId="{F02E5BD1-15AB-444D-9C9C-1BEA61BDBBFB}" srcId="{7BD633E2-9995-4EA4-8324-01C2A7D239F1}" destId="{9BCEAF7A-B70B-4C97-9013-13C6BDF149E7}" srcOrd="0" destOrd="0" parTransId="{92D3DF98-4521-4500-BAF2-54F5DDD964A3}" sibTransId="{9CD7E199-1C20-4FCF-8704-C634D80A3DB0}"/>
    <dgm:cxn modelId="{94AD43D2-98DA-4315-857E-1359FE0B1A41}" type="presOf" srcId="{B3096267-B2AA-4E67-9CA7-3FA39BF670A1}" destId="{289FF480-311F-4CCD-89B5-B0A495745382}" srcOrd="0" destOrd="3" presId="urn:microsoft.com/office/officeart/2005/8/layout/list1"/>
    <dgm:cxn modelId="{C28EA9D7-B8B9-4A45-9033-A37B7E172491}" srcId="{E50CC059-D3AE-4CD1-B6FC-A81A43EDA092}" destId="{2200C4BD-8967-4654-A523-BE15F5284356}" srcOrd="2" destOrd="0" parTransId="{A3291AAE-7A18-43C3-A6E9-44CB1BF52360}" sibTransId="{79169AAB-DB90-4FD1-B2A0-941BCD9B004B}"/>
    <dgm:cxn modelId="{508CEAD7-CC72-45D4-A481-24F4AF7C8CAC}" srcId="{957A2BB9-36A1-4181-952F-8A62A0469B04}" destId="{06AF32A6-7DE9-4044-9767-423F49BA7F46}" srcOrd="0" destOrd="0" parTransId="{99F16076-67A3-41DF-91B4-780AC3E7A528}" sibTransId="{EF85700C-CC1A-4622-A93B-6AEB2B7B7FA0}"/>
    <dgm:cxn modelId="{E47704E7-EA81-465D-9B5B-AE3B0846AF80}" type="presOf" srcId="{2200C4BD-8967-4654-A523-BE15F5284356}" destId="{88422B47-50FF-471F-869D-16465F0BC530}" srcOrd="0" destOrd="0" presId="urn:microsoft.com/office/officeart/2005/8/layout/list1"/>
    <dgm:cxn modelId="{22DB54FF-3008-4E48-95CD-67EEC5AE0343}" srcId="{83B13C05-A27C-4806-BA67-39C39060F175}" destId="{7BD633E2-9995-4EA4-8324-01C2A7D239F1}" srcOrd="0" destOrd="0" parTransId="{E50F0D74-F087-4F41-9BD3-5D842CEB5ECD}" sibTransId="{4A73D2E0-7C4D-457D-B3FE-3FC4923241E2}"/>
    <dgm:cxn modelId="{0C3B68F6-DB70-447B-B425-95D6AE2B4852}" type="presParOf" srcId="{C3E15532-31BC-40D0-9CA1-04708880C5CB}" destId="{5B6FAE30-2CE7-4D95-A074-13D62E859E88}" srcOrd="0" destOrd="0" presId="urn:microsoft.com/office/officeart/2005/8/layout/list1"/>
    <dgm:cxn modelId="{38E5CF86-533E-46B3-A54B-6B31F1CB10CD}" type="presParOf" srcId="{5B6FAE30-2CE7-4D95-A074-13D62E859E88}" destId="{59DE0F87-D7C7-4753-B573-6960A870E145}" srcOrd="0" destOrd="0" presId="urn:microsoft.com/office/officeart/2005/8/layout/list1"/>
    <dgm:cxn modelId="{F7C8B5A2-EB01-46BA-8A03-87A503590D49}" type="presParOf" srcId="{5B6FAE30-2CE7-4D95-A074-13D62E859E88}" destId="{03BC5E13-48FA-4D97-B422-66503A05F21F}" srcOrd="1" destOrd="0" presId="urn:microsoft.com/office/officeart/2005/8/layout/list1"/>
    <dgm:cxn modelId="{6C436636-CAB8-43D2-9CAE-D198D56A3E7E}" type="presParOf" srcId="{C3E15532-31BC-40D0-9CA1-04708880C5CB}" destId="{75F3798D-D04C-4F9C-9DD6-60247FC55A29}" srcOrd="1" destOrd="0" presId="urn:microsoft.com/office/officeart/2005/8/layout/list1"/>
    <dgm:cxn modelId="{63A766CB-3B36-41C8-BA80-7D6C2F387D07}" type="presParOf" srcId="{C3E15532-31BC-40D0-9CA1-04708880C5CB}" destId="{76F7AF7E-7573-4044-8FFF-E4ECBCE53F98}" srcOrd="2" destOrd="0" presId="urn:microsoft.com/office/officeart/2005/8/layout/list1"/>
    <dgm:cxn modelId="{267C2117-7783-4CEA-B959-84793CFDB584}" type="presParOf" srcId="{C3E15532-31BC-40D0-9CA1-04708880C5CB}" destId="{81E15148-7635-4FEC-9BEA-694FA31903B6}" srcOrd="3" destOrd="0" presId="urn:microsoft.com/office/officeart/2005/8/layout/list1"/>
    <dgm:cxn modelId="{F75CF931-3CC3-4148-A9AF-FA8C2768E5C5}" type="presParOf" srcId="{C3E15532-31BC-40D0-9CA1-04708880C5CB}" destId="{2D5E15FF-22F3-43D2-B3F6-7EAB3B289B82}" srcOrd="4" destOrd="0" presId="urn:microsoft.com/office/officeart/2005/8/layout/list1"/>
    <dgm:cxn modelId="{F841D2D4-22D8-4A79-B975-7F335FADD527}" type="presParOf" srcId="{2D5E15FF-22F3-43D2-B3F6-7EAB3B289B82}" destId="{96E9FD27-18F6-41C5-95C3-DC4B6B3E4D76}" srcOrd="0" destOrd="0" presId="urn:microsoft.com/office/officeart/2005/8/layout/list1"/>
    <dgm:cxn modelId="{BAD9CAFA-CD19-4D4C-90DE-E2B80B524571}" type="presParOf" srcId="{2D5E15FF-22F3-43D2-B3F6-7EAB3B289B82}" destId="{54518749-088C-4A30-B845-C7BAE275052D}" srcOrd="1" destOrd="0" presId="urn:microsoft.com/office/officeart/2005/8/layout/list1"/>
    <dgm:cxn modelId="{7E2A222A-9F4F-4F9E-92F7-F58FCEBC9A8A}" type="presParOf" srcId="{C3E15532-31BC-40D0-9CA1-04708880C5CB}" destId="{DBA0D2B3-E932-477D-BA5F-46E071891A6E}" srcOrd="5" destOrd="0" presId="urn:microsoft.com/office/officeart/2005/8/layout/list1"/>
    <dgm:cxn modelId="{2862A03E-5F0B-47D4-8602-B5D7553F5E45}" type="presParOf" srcId="{C3E15532-31BC-40D0-9CA1-04708880C5CB}" destId="{289FF480-311F-4CCD-89B5-B0A495745382}" srcOrd="6" destOrd="0" presId="urn:microsoft.com/office/officeart/2005/8/layout/list1"/>
    <dgm:cxn modelId="{D2FAB5BA-2750-4030-B374-373ED961797A}" type="presParOf" srcId="{C3E15532-31BC-40D0-9CA1-04708880C5CB}" destId="{AEDE0E08-8033-4C64-BE40-DE4B3AC92C0A}" srcOrd="7" destOrd="0" presId="urn:microsoft.com/office/officeart/2005/8/layout/list1"/>
    <dgm:cxn modelId="{768938BA-70C7-4B71-A230-03397661479D}" type="presParOf" srcId="{C3E15532-31BC-40D0-9CA1-04708880C5CB}" destId="{AD57267A-E925-4E87-82F0-8B8634AFE527}" srcOrd="8" destOrd="0" presId="urn:microsoft.com/office/officeart/2005/8/layout/list1"/>
    <dgm:cxn modelId="{D433724E-8AA4-4AB7-95B3-AEC44D9E9A1B}" type="presParOf" srcId="{AD57267A-E925-4E87-82F0-8B8634AFE527}" destId="{88422B47-50FF-471F-869D-16465F0BC530}" srcOrd="0" destOrd="0" presId="urn:microsoft.com/office/officeart/2005/8/layout/list1"/>
    <dgm:cxn modelId="{9496DB11-7E5F-435A-82E2-A1DF9EF8023E}" type="presParOf" srcId="{AD57267A-E925-4E87-82F0-8B8634AFE527}" destId="{6FF404BC-405E-4449-A93A-585D747EA6C3}" srcOrd="1" destOrd="0" presId="urn:microsoft.com/office/officeart/2005/8/layout/list1"/>
    <dgm:cxn modelId="{B564101B-8C7A-42C7-A5FA-0742B9328B4C}" type="presParOf" srcId="{C3E15532-31BC-40D0-9CA1-04708880C5CB}" destId="{75AA6520-976F-4588-97C4-F7D8E359C3A7}" srcOrd="9" destOrd="0" presId="urn:microsoft.com/office/officeart/2005/8/layout/list1"/>
    <dgm:cxn modelId="{840EFFF5-C05C-4B8A-B9B3-6B35A143F3F5}" type="presParOf" srcId="{C3E15532-31BC-40D0-9CA1-04708880C5CB}" destId="{DE72B8F8-97C4-4155-A3C0-5A49E8A35D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C09C9-BD0A-4930-B06B-958B09FC09E4}">
      <dsp:nvSpPr>
        <dsp:cNvPr id="0" name=""/>
        <dsp:cNvSpPr/>
      </dsp:nvSpPr>
      <dsp:spPr>
        <a:xfrm>
          <a:off x="39929" y="0"/>
          <a:ext cx="1355701" cy="24587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More studio space</a:t>
          </a:r>
          <a:endParaRPr lang="en-AU" sz="1500" kern="1200" dirty="0"/>
        </a:p>
      </dsp:txBody>
      <dsp:txXfrm>
        <a:off x="79636" y="39707"/>
        <a:ext cx="1276287" cy="2379309"/>
      </dsp:txXfrm>
    </dsp:sp>
    <dsp:sp modelId="{5D5492F4-7686-4BE3-8331-6F321AE668B4}">
      <dsp:nvSpPr>
        <dsp:cNvPr id="0" name=""/>
        <dsp:cNvSpPr/>
      </dsp:nvSpPr>
      <dsp:spPr>
        <a:xfrm>
          <a:off x="1586812" y="0"/>
          <a:ext cx="1355701" cy="24587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More exhibition space</a:t>
          </a:r>
          <a:endParaRPr lang="en-AU" sz="1500" kern="1200" dirty="0"/>
        </a:p>
      </dsp:txBody>
      <dsp:txXfrm>
        <a:off x="1626519" y="39707"/>
        <a:ext cx="1276287" cy="2379309"/>
      </dsp:txXfrm>
    </dsp:sp>
    <dsp:sp modelId="{26992F53-5CD5-4426-98A4-05FEFABF6E6B}">
      <dsp:nvSpPr>
        <dsp:cNvPr id="0" name=""/>
        <dsp:cNvSpPr/>
      </dsp:nvSpPr>
      <dsp:spPr>
        <a:xfrm>
          <a:off x="3170272" y="0"/>
          <a:ext cx="1355701" cy="24587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More international engagement</a:t>
          </a:r>
          <a:endParaRPr lang="en-AU" sz="1500" kern="1200" dirty="0"/>
        </a:p>
      </dsp:txBody>
      <dsp:txXfrm>
        <a:off x="3209979" y="39707"/>
        <a:ext cx="1276287" cy="2379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7AF7E-7573-4044-8FFF-E4ECBCE53F98}">
      <dsp:nvSpPr>
        <dsp:cNvPr id="0" name=""/>
        <dsp:cNvSpPr/>
      </dsp:nvSpPr>
      <dsp:spPr>
        <a:xfrm>
          <a:off x="0" y="272548"/>
          <a:ext cx="7883236" cy="141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827" tIns="333248" rIns="6118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Unlock existing spaces, universities, schools, unused areas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Possible 3 year trial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Look at planning stage of developments to “get in early”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Consider upcoming development areas</a:t>
          </a:r>
        </a:p>
      </dsp:txBody>
      <dsp:txXfrm>
        <a:off x="0" y="272548"/>
        <a:ext cx="7883236" cy="1411200"/>
      </dsp:txXfrm>
    </dsp:sp>
    <dsp:sp modelId="{03BC5E13-48FA-4D97-B422-66503A05F21F}">
      <dsp:nvSpPr>
        <dsp:cNvPr id="0" name=""/>
        <dsp:cNvSpPr/>
      </dsp:nvSpPr>
      <dsp:spPr>
        <a:xfrm>
          <a:off x="394161" y="36388"/>
          <a:ext cx="5518265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77" tIns="0" rIns="2085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More studio space</a:t>
          </a:r>
          <a:endParaRPr lang="en-AU" sz="1600" kern="1200" dirty="0"/>
        </a:p>
      </dsp:txBody>
      <dsp:txXfrm>
        <a:off x="417218" y="59445"/>
        <a:ext cx="5472151" cy="426206"/>
      </dsp:txXfrm>
    </dsp:sp>
    <dsp:sp modelId="{289FF480-311F-4CCD-89B5-B0A495745382}">
      <dsp:nvSpPr>
        <dsp:cNvPr id="0" name=""/>
        <dsp:cNvSpPr/>
      </dsp:nvSpPr>
      <dsp:spPr>
        <a:xfrm>
          <a:off x="0" y="2006308"/>
          <a:ext cx="7883236" cy="141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827" tIns="333248" rIns="6118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Look at inventive ways for creatives to exhibit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Approach businesses to allow artists to display their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Consider out studio space can be accessible to public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/>
        </a:p>
      </dsp:txBody>
      <dsp:txXfrm>
        <a:off x="0" y="2006308"/>
        <a:ext cx="7883236" cy="1411200"/>
      </dsp:txXfrm>
    </dsp:sp>
    <dsp:sp modelId="{54518749-088C-4A30-B845-C7BAE275052D}">
      <dsp:nvSpPr>
        <dsp:cNvPr id="0" name=""/>
        <dsp:cNvSpPr/>
      </dsp:nvSpPr>
      <dsp:spPr>
        <a:xfrm>
          <a:off x="394161" y="1770148"/>
          <a:ext cx="5518265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77" tIns="0" rIns="2085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More exhibition space</a:t>
          </a:r>
          <a:endParaRPr lang="en-AU" sz="1600" kern="1200" dirty="0"/>
        </a:p>
      </dsp:txBody>
      <dsp:txXfrm>
        <a:off x="417218" y="1793205"/>
        <a:ext cx="5472151" cy="426206"/>
      </dsp:txXfrm>
    </dsp:sp>
    <dsp:sp modelId="{DE72B8F8-97C4-4155-A3C0-5A49E8A35DD7}">
      <dsp:nvSpPr>
        <dsp:cNvPr id="0" name=""/>
        <dsp:cNvSpPr/>
      </dsp:nvSpPr>
      <dsp:spPr>
        <a:xfrm>
          <a:off x="0" y="3740068"/>
          <a:ext cx="7883236" cy="136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827" tIns="333248" rIns="6118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Look at programs currently happening and how they can be expanded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Consider partnerships with organisations who are interested in promoting Arts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For example, Asia Society has a large art branch</a:t>
          </a:r>
        </a:p>
      </dsp:txBody>
      <dsp:txXfrm>
        <a:off x="0" y="3740068"/>
        <a:ext cx="7883236" cy="1360800"/>
      </dsp:txXfrm>
    </dsp:sp>
    <dsp:sp modelId="{6FF404BC-405E-4449-A93A-585D747EA6C3}">
      <dsp:nvSpPr>
        <dsp:cNvPr id="0" name=""/>
        <dsp:cNvSpPr/>
      </dsp:nvSpPr>
      <dsp:spPr>
        <a:xfrm>
          <a:off x="394161" y="3503908"/>
          <a:ext cx="5518265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577" tIns="0" rIns="2085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More international engagement</a:t>
          </a:r>
          <a:endParaRPr lang="en-AU" sz="1600" kern="1200" dirty="0"/>
        </a:p>
      </dsp:txBody>
      <dsp:txXfrm>
        <a:off x="417218" y="3526965"/>
        <a:ext cx="547215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96523-C407-4B6E-8DC0-82C8200DB775}" type="datetimeFigureOut">
              <a:rPr lang="en-AU" smtClean="0"/>
              <a:t>25/09/2018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5C283-BDEF-4718-BD71-FE66BDFFF8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77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459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514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97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10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66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453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9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25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04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93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5C283-BDEF-4718-BD71-FE66BDFFF82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02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 lIns="144000" tIns="144000" rIns="144000"/>
          <a:lstStyle>
            <a:lvl1pPr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Drag and drop image, or select placeholder and ‘Insert \ Picture’ as the ‘click to insert’ icon is concealed by the logo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Ideas to outcomes</a:t>
            </a:r>
          </a:p>
        </p:txBody>
      </p:sp>
      <p:sp>
        <p:nvSpPr>
          <p:cNvPr id="18" name="Text Placeholder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083166" y="2562226"/>
            <a:ext cx="4995064" cy="1652254"/>
          </a:xfrm>
          <a:blipFill>
            <a:blip r:embed="rId2"/>
            <a:srcRect/>
            <a:stretch>
              <a:fillRect l="3113" t="3766" r="3113"/>
            </a:stretch>
          </a:blipFill>
        </p:spPr>
        <p:txBody>
          <a:bodyPr/>
          <a:lstStyle>
            <a:lvl1pPr>
              <a:spcAft>
                <a:spcPts val="0"/>
              </a:spcAft>
              <a:defRPr sz="200" b="0"/>
            </a:lvl1pPr>
            <a:lvl2pPr>
              <a:spcAft>
                <a:spcPts val="0"/>
              </a:spcAft>
              <a:defRPr sz="200"/>
            </a:lvl2pPr>
            <a:lvl3pPr>
              <a:spcAft>
                <a:spcPts val="0"/>
              </a:spcAft>
              <a:defRPr sz="200" b="0"/>
            </a:lvl3pPr>
            <a:lvl4pPr>
              <a:spcAft>
                <a:spcPts val="0"/>
              </a:spcAft>
              <a:defRPr sz="200" b="0" i="0"/>
            </a:lvl4pPr>
            <a:lvl5pPr>
              <a:spcAft>
                <a:spcPts val="0"/>
              </a:spcAft>
              <a:defRPr sz="200"/>
            </a:lvl5pPr>
            <a:lvl6pPr>
              <a:spcAft>
                <a:spcPts val="0"/>
              </a:spcAft>
              <a:defRPr sz="200" i="0"/>
            </a:lvl6pPr>
            <a:lvl7pPr marL="0" indent="0">
              <a:buNone/>
              <a:defRPr sz="200"/>
            </a:lvl7pPr>
            <a:lvl8pPr marL="0" indent="0">
              <a:buNone/>
              <a:defRPr sz="200"/>
            </a:lvl8pPr>
            <a:lvl9pPr marL="0" indent="0">
              <a:buNone/>
              <a:defRPr sz="200"/>
            </a:lvl9pPr>
          </a:lstStyle>
          <a:p>
            <a:pPr lvl="0"/>
            <a:r>
              <a:rPr lang="en-US" dirty="0"/>
              <a:t>   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923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CBDE-1F55-4A81-B484-1AA4BA61DD7C}" type="datetime3">
              <a:rPr lang="en-AU" smtClean="0"/>
              <a:t>25 September, 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9900" y="2114550"/>
            <a:ext cx="8166100" cy="4048125"/>
          </a:xfrm>
        </p:spPr>
        <p:txBody>
          <a:bodyPr/>
          <a:lstStyle>
            <a:lvl1pPr>
              <a:lnSpc>
                <a:spcPct val="90000"/>
              </a:lnSpc>
              <a:spcAft>
                <a:spcPts val="2200"/>
              </a:spcAft>
              <a:defRPr sz="3500" baseline="0"/>
            </a:lvl1pPr>
            <a:lvl2pPr>
              <a:spcAft>
                <a:spcPts val="2400"/>
              </a:spcAft>
              <a:defRPr sz="2100" baseline="0"/>
            </a:lvl2pPr>
            <a:lvl3pPr>
              <a:lnSpc>
                <a:spcPct val="105000"/>
              </a:lnSpc>
              <a:spcAft>
                <a:spcPts val="1800"/>
              </a:spcAft>
              <a:defRPr sz="1400" b="0" baseline="0"/>
            </a:lvl3pPr>
            <a:lvl4pPr>
              <a:lnSpc>
                <a:spcPct val="90000"/>
              </a:lnSpc>
              <a:spcAft>
                <a:spcPts val="0"/>
              </a:spcAft>
              <a:defRPr sz="1400" b="0" i="0"/>
            </a:lvl4pPr>
            <a:lvl5pPr>
              <a:lnSpc>
                <a:spcPct val="90000"/>
              </a:lnSpc>
              <a:spcAft>
                <a:spcPts val="0"/>
              </a:spcAft>
              <a:defRPr sz="1400"/>
            </a:lvl5pPr>
            <a:lvl6pPr>
              <a:lnSpc>
                <a:spcPct val="90000"/>
              </a:lnSpc>
              <a:spcAft>
                <a:spcPts val="0"/>
              </a:spcAft>
              <a:defRPr sz="1400" i="0"/>
            </a:lvl6pPr>
            <a:lvl7pPr marL="0" indent="0">
              <a:lnSpc>
                <a:spcPct val="90000"/>
              </a:lnSpc>
              <a:buNone/>
              <a:defRPr sz="1400"/>
            </a:lvl7pPr>
            <a:lvl8pPr marL="0" indent="0">
              <a:lnSpc>
                <a:spcPct val="90000"/>
              </a:lnSpc>
              <a:buNone/>
              <a:defRPr sz="1400"/>
            </a:lvl8pPr>
            <a:lvl9pPr marL="0" indent="0">
              <a:lnSpc>
                <a:spcPct val="90000"/>
              </a:lnSpc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694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/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B26CE4-F60A-4316-8277-9CA56EDFA6EB}" type="datetime3">
              <a:rPr lang="en-AU" smtClean="0"/>
              <a:t>25 September,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Ideas to outcomes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8B8741-CE6D-402F-8ABB-C710C43D6CF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8475" y="2133601"/>
            <a:ext cx="8166100" cy="268605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35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900" y="779831"/>
            <a:ext cx="81661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0" y="6198482"/>
            <a:ext cx="1226397" cy="4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7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079294"/>
            <a:ext cx="8166100" cy="4965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F2EA-1A55-4548-B06F-6D0CE957D4EE}" type="datetime3">
              <a:rPr lang="en-AU" smtClean="0"/>
              <a:t>25 September,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44505" y="255174"/>
            <a:ext cx="5767541" cy="284472"/>
          </a:xfrm>
        </p:spPr>
        <p:txBody>
          <a:bodyPr/>
          <a:lstStyle>
            <a:lvl1pPr>
              <a:spcAft>
                <a:spcPts val="0"/>
              </a:spcAft>
              <a:defRPr sz="900" b="1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 b="0"/>
            </a:lvl3pPr>
            <a:lvl4pPr>
              <a:spcAft>
                <a:spcPts val="0"/>
              </a:spcAft>
              <a:defRPr sz="900" b="0" i="0"/>
            </a:lvl4pPr>
            <a:lvl5pPr>
              <a:spcAft>
                <a:spcPts val="0"/>
              </a:spcAft>
              <a:defRPr sz="900"/>
            </a:lvl5pPr>
            <a:lvl6pPr>
              <a:spcAft>
                <a:spcPts val="0"/>
              </a:spcAft>
              <a:defRPr sz="900" i="0"/>
            </a:lvl6pPr>
            <a:lvl7pPr marL="0" indent="0">
              <a:buNone/>
              <a:defRPr sz="900"/>
            </a:lvl7pPr>
            <a:lvl8pPr marL="0" indent="0">
              <a:buNone/>
              <a:defRPr sz="900"/>
            </a:lvl8pPr>
            <a:lvl9pPr marL="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995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2076449"/>
            <a:ext cx="4044950" cy="4100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449"/>
            <a:ext cx="4006850" cy="4100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9BE-26FB-43C3-8514-81ECCBC6D424}" type="datetime3">
              <a:rPr lang="en-AU" smtClean="0"/>
              <a:t>25 September,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5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ABA-36FD-45C8-B78B-66D10863CA4A}" type="datetime3">
              <a:rPr lang="en-AU" smtClean="0"/>
              <a:t>25 September, 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8475" y="1079293"/>
            <a:ext cx="8166100" cy="120670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35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5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2BF-1E12-478C-9C56-1C81C9E8D7D0}" type="datetime3">
              <a:rPr lang="en-AU" smtClean="0"/>
              <a:t>25 September, 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7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1079293"/>
            <a:ext cx="8166100" cy="9293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900" y="288588"/>
            <a:ext cx="1922780" cy="172675"/>
          </a:xfrm>
          <a:prstGeom prst="rect">
            <a:avLst/>
          </a:prstGeom>
        </p:spPr>
        <p:txBody>
          <a:bodyPr vert="horz" lIns="0" tIns="0" rIns="0" bIns="3600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77BEDF3-FE90-4D28-8508-796B4CCDF35B}" type="datetime3">
              <a:rPr lang="en-AU" smtClean="0"/>
              <a:t>25 September,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0544" y="6385810"/>
            <a:ext cx="1845456" cy="248873"/>
          </a:xfrm>
          <a:prstGeom prst="rect">
            <a:avLst/>
          </a:prstGeom>
        </p:spPr>
        <p:txBody>
          <a:bodyPr vert="horz" lIns="0" tIns="0" rIns="0" bIns="36000" rtlCol="0" anchor="t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AU"/>
              <a:t>Ideas to outcomes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1082" y="288588"/>
            <a:ext cx="204918" cy="172675"/>
          </a:xfrm>
          <a:prstGeom prst="rect">
            <a:avLst/>
          </a:prstGeom>
        </p:spPr>
        <p:txBody>
          <a:bodyPr vert="horz" lIns="0" tIns="0" rIns="0" bIns="3600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18B8741-CE6D-402F-8ABB-C710C43D6CFA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9900" y="779831"/>
            <a:ext cx="8166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2083632"/>
            <a:ext cx="8166100" cy="396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Heading Edit Master text styles</a:t>
            </a:r>
          </a:p>
          <a:p>
            <a:pPr lvl="1"/>
            <a:r>
              <a:rPr lang="en-US" dirty="0"/>
              <a:t>Heading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  <a:p>
            <a:pPr lvl="4"/>
            <a:r>
              <a:rPr lang="en-US" dirty="0"/>
              <a:t>Text Fifth level</a:t>
            </a:r>
          </a:p>
          <a:p>
            <a:pPr lvl="5"/>
            <a:r>
              <a:rPr lang="en-US" dirty="0"/>
              <a:t>Text Six</a:t>
            </a:r>
          </a:p>
          <a:p>
            <a:pPr lvl="6"/>
            <a:r>
              <a:rPr lang="en-US" dirty="0"/>
              <a:t>Bullet Style Seven</a:t>
            </a:r>
          </a:p>
          <a:p>
            <a:pPr lvl="7"/>
            <a:r>
              <a:rPr lang="en-US" dirty="0"/>
              <a:t>Bullet Eight</a:t>
            </a:r>
          </a:p>
          <a:p>
            <a:pPr lvl="8"/>
            <a:r>
              <a:rPr lang="en-US" dirty="0"/>
              <a:t>Bullet Nine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0" y="6198481"/>
            <a:ext cx="1226397" cy="4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2" r:id="rId5"/>
    <p:sldLayoutId id="2147483654" r:id="rId6"/>
    <p:sldLayoutId id="2147483655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Font typeface="Arial" panose="020B0604020202020204" pitchFamily="34" charset="0"/>
        <a:buNone/>
        <a:defRPr sz="28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Font typeface="Arial" panose="020B0604020202020204" pitchFamily="34" charset="0"/>
        <a:buNone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100"/>
        </a:spcAft>
        <a:buFont typeface="Arial" panose="020B0604020202020204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100"/>
        </a:spcAft>
        <a:buFont typeface="Arial" panose="020B0604020202020204" pitchFamily="34" charset="0"/>
        <a:buNone/>
        <a:defRPr sz="2100" b="1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10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100"/>
        </a:spcAft>
        <a:buFont typeface="Arial" panose="020B0604020202020204" pitchFamily="34" charset="0"/>
        <a:buNone/>
        <a:defRPr sz="21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68000" indent="-216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684000" indent="-216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1yLiq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cfm2.maps.arcgis.com/apps/View/index.html?appid=40851147a3a64514acbaac8f11ad5bb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comefromaway.com.au/" TargetMode="External"/><Relationship Id="rId5" Type="http://schemas.openxmlformats.org/officeDocument/2006/relationships/hyperlink" Target="https://www.dropbox.com/s/6ql44m41ynwfh36/CFA_TVC.mp4?dl=0" TargetMode="Externa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.vic.gov.au/__data/assets/pdf_file/0006/115764/BCG-Melbourne-as-a-Global-Cultural-Destination-Summary-for-CV-website.pdf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.vic.gov.au/__data/assets/pdf_file/0003/56370/Economic_Impact_of_the_Victorian_Arts_and_Cultural_Sector_2013-2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council.gov.au/workspace/uploads/files/making-art-work-companion-repo-5a0510569622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.vic.gov.au/__data/assets/pdf_file/0006/115764/BCG-Melbourne-as-a-Global-Cultural-Destination-Summary-for-CV-websit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bourne.vic.gov.au/SiteCollectionDocuments/arts-infrastructure-framework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melbourne.vic.gov.au/about-council/committees-meetings/meeting-archive/MeetingAgendaItemAttachments/100/1804/CSC_52_20070911.pdf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Arts and Culture Roundtable</a:t>
            </a:r>
            <a:br>
              <a:rPr lang="en-AU" dirty="0"/>
            </a:br>
            <a:endParaRPr lang="en-AU" dirty="0"/>
          </a:p>
          <a:p>
            <a:pPr lvl="2"/>
            <a:r>
              <a:rPr lang="en-AU" dirty="0"/>
              <a:t>19 September 2018</a:t>
            </a:r>
            <a:br>
              <a:rPr lang="en-AU" dirty="0"/>
            </a:br>
            <a:r>
              <a:rPr lang="en-AU" dirty="0"/>
              <a:t>Melbourne Recital Centre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27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DCA39-0159-42CA-8F6A-7D70579781CC}"/>
              </a:ext>
            </a:extLst>
          </p:cNvPr>
          <p:cNvSpPr txBox="1"/>
          <p:nvPr/>
        </p:nvSpPr>
        <p:spPr>
          <a:xfrm>
            <a:off x="241415" y="2183155"/>
            <a:ext cx="2180509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Melbourne’s economy benefits from the Arts and Creativity</a:t>
            </a:r>
          </a:p>
          <a:p>
            <a:endParaRPr lang="en-AU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73E627AC-E240-4B98-8B3B-3E1DE04F1256}"/>
              </a:ext>
            </a:extLst>
          </p:cNvPr>
          <p:cNvSpPr/>
          <p:nvPr/>
        </p:nvSpPr>
        <p:spPr>
          <a:xfrm>
            <a:off x="2476625" y="2183153"/>
            <a:ext cx="753762" cy="15120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B1A7B-77BE-4EA4-BECA-DCAE25D25B7B}"/>
              </a:ext>
            </a:extLst>
          </p:cNvPr>
          <p:cNvSpPr txBox="1"/>
          <p:nvPr/>
        </p:nvSpPr>
        <p:spPr>
          <a:xfrm>
            <a:off x="3285088" y="2148483"/>
            <a:ext cx="2599719" cy="151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Grassroots creatives are facing issues which will negatively effect Melbourne’s scene</a:t>
            </a:r>
          </a:p>
          <a:p>
            <a:endParaRPr lang="en-AU" dirty="0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0B8BDB1-2905-4878-8EB9-46A6693BFA3E}"/>
              </a:ext>
            </a:extLst>
          </p:cNvPr>
          <p:cNvSpPr/>
          <p:nvPr/>
        </p:nvSpPr>
        <p:spPr>
          <a:xfrm>
            <a:off x="5997159" y="2183152"/>
            <a:ext cx="741628" cy="1175219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996FC-51D1-4EFC-9ADF-AAC10F8746BE}"/>
              </a:ext>
            </a:extLst>
          </p:cNvPr>
          <p:cNvSpPr txBox="1"/>
          <p:nvPr/>
        </p:nvSpPr>
        <p:spPr>
          <a:xfrm>
            <a:off x="6851140" y="2158043"/>
            <a:ext cx="164286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Enabling creativity working group</a:t>
            </a:r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F8C23-EBD1-4EAA-9F94-5B7117E7963C}"/>
              </a:ext>
            </a:extLst>
          </p:cNvPr>
          <p:cNvSpPr/>
          <p:nvPr/>
        </p:nvSpPr>
        <p:spPr>
          <a:xfrm>
            <a:off x="241415" y="498038"/>
            <a:ext cx="2178802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5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6269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46DCB-0CDC-45EF-968D-BD8B5934EA44}"/>
              </a:ext>
            </a:extLst>
          </p:cNvPr>
          <p:cNvSpPr/>
          <p:nvPr/>
        </p:nvSpPr>
        <p:spPr>
          <a:xfrm>
            <a:off x="207264" y="390896"/>
            <a:ext cx="747369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50" dirty="0"/>
              <a:t>Review of spaces in Melbourne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F5EF80-C9BF-445E-B633-342F93B4D981}"/>
              </a:ext>
            </a:extLst>
          </p:cNvPr>
          <p:cNvGrpSpPr/>
          <p:nvPr/>
        </p:nvGrpSpPr>
        <p:grpSpPr>
          <a:xfrm>
            <a:off x="241325" y="966961"/>
            <a:ext cx="5577584" cy="3555333"/>
            <a:chOff x="864824" y="1754436"/>
            <a:chExt cx="5282587" cy="338520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B13D448A-4710-4D34-84F3-40E4824B480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2401341"/>
                </p:ext>
              </p:extLst>
            </p:nvPr>
          </p:nvGraphicFramePr>
          <p:xfrm>
            <a:off x="864824" y="1754436"/>
            <a:ext cx="5282587" cy="3015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8CCFA0-7339-4B07-BFF8-96EC9AC02DB4}"/>
                </a:ext>
              </a:extLst>
            </p:cNvPr>
            <p:cNvSpPr txBox="1"/>
            <p:nvPr/>
          </p:nvSpPr>
          <p:spPr>
            <a:xfrm>
              <a:off x="864824" y="4770304"/>
              <a:ext cx="334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Tenure of available spaces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BA9137-CAEF-422F-9836-C2744DE94E84}"/>
              </a:ext>
            </a:extLst>
          </p:cNvPr>
          <p:cNvSpPr txBox="1"/>
          <p:nvPr/>
        </p:nvSpPr>
        <p:spPr>
          <a:xfrm>
            <a:off x="2654816" y="5871663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Average cost of spaces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1093B-21EA-4694-9456-93826D6D5CB7}"/>
              </a:ext>
            </a:extLst>
          </p:cNvPr>
          <p:cNvSpPr txBox="1"/>
          <p:nvPr/>
        </p:nvSpPr>
        <p:spPr>
          <a:xfrm>
            <a:off x="507753" y="5120405"/>
            <a:ext cx="157541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22 free spaces listed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9BA75F-F282-443F-865A-7F0D823A0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27812"/>
              </p:ext>
            </p:extLst>
          </p:nvPr>
        </p:nvGraphicFramePr>
        <p:xfrm>
          <a:off x="2733605" y="4583812"/>
          <a:ext cx="6170607" cy="1284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595">
                  <a:extLst>
                    <a:ext uri="{9D8B030D-6E8A-4147-A177-3AD203B41FA5}">
                      <a16:colId xmlns:a16="http://schemas.microsoft.com/office/drawing/2014/main" val="2564531402"/>
                    </a:ext>
                  </a:extLst>
                </a:gridCol>
                <a:gridCol w="793595">
                  <a:extLst>
                    <a:ext uri="{9D8B030D-6E8A-4147-A177-3AD203B41FA5}">
                      <a16:colId xmlns:a16="http://schemas.microsoft.com/office/drawing/2014/main" val="1558966168"/>
                    </a:ext>
                  </a:extLst>
                </a:gridCol>
                <a:gridCol w="906966">
                  <a:extLst>
                    <a:ext uri="{9D8B030D-6E8A-4147-A177-3AD203B41FA5}">
                      <a16:colId xmlns:a16="http://schemas.microsoft.com/office/drawing/2014/main" val="691218810"/>
                    </a:ext>
                  </a:extLst>
                </a:gridCol>
                <a:gridCol w="793595">
                  <a:extLst>
                    <a:ext uri="{9D8B030D-6E8A-4147-A177-3AD203B41FA5}">
                      <a16:colId xmlns:a16="http://schemas.microsoft.com/office/drawing/2014/main" val="3420420256"/>
                    </a:ext>
                  </a:extLst>
                </a:gridCol>
                <a:gridCol w="906966">
                  <a:extLst>
                    <a:ext uri="{9D8B030D-6E8A-4147-A177-3AD203B41FA5}">
                      <a16:colId xmlns:a16="http://schemas.microsoft.com/office/drawing/2014/main" val="2207330682"/>
                    </a:ext>
                  </a:extLst>
                </a:gridCol>
                <a:gridCol w="987945">
                  <a:extLst>
                    <a:ext uri="{9D8B030D-6E8A-4147-A177-3AD203B41FA5}">
                      <a16:colId xmlns:a16="http://schemas.microsoft.com/office/drawing/2014/main" val="3597557404"/>
                    </a:ext>
                  </a:extLst>
                </a:gridCol>
                <a:gridCol w="987945">
                  <a:extLst>
                    <a:ext uri="{9D8B030D-6E8A-4147-A177-3AD203B41FA5}">
                      <a16:colId xmlns:a16="http://schemas.microsoft.com/office/drawing/2014/main" val="3769048470"/>
                    </a:ext>
                  </a:extLst>
                </a:gridCol>
              </a:tblGrid>
              <a:tr h="202596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hour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half-day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day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week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month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year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209363"/>
                  </a:ext>
                </a:extLst>
              </a:tr>
              <a:tr h="360483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Mean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54.50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276.39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367.96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495.01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1,060.64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42,952.20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8037882"/>
                  </a:ext>
                </a:extLst>
              </a:tr>
              <a:tr h="360483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Median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38.50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200.00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287.00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165.00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   547.80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11,299.36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8923587"/>
                  </a:ext>
                </a:extLst>
              </a:tr>
              <a:tr h="36048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SD</a:t>
                      </a:r>
                      <a:endParaRPr lang="en-AU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59.98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 243.81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375.59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1,242.90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$    2,085.43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 $  91,934.53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467558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A9D6BC2-EC3E-49BE-A139-13AF41857157}"/>
              </a:ext>
            </a:extLst>
          </p:cNvPr>
          <p:cNvSpPr txBox="1"/>
          <p:nvPr/>
        </p:nvSpPr>
        <p:spPr>
          <a:xfrm>
            <a:off x="0" y="6436571"/>
            <a:ext cx="74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Data scraped from creativespaces.net.au with owner’s permission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E34C1-370C-4F17-B423-60CB0CF619CB}"/>
              </a:ext>
            </a:extLst>
          </p:cNvPr>
          <p:cNvSpPr txBox="1"/>
          <p:nvPr/>
        </p:nvSpPr>
        <p:spPr>
          <a:xfrm>
            <a:off x="6925565" y="1567349"/>
            <a:ext cx="157541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1460 spaces listed in total</a:t>
            </a:r>
          </a:p>
        </p:txBody>
      </p:sp>
    </p:spTree>
    <p:extLst>
      <p:ext uri="{BB962C8B-B14F-4D97-AF65-F5344CB8AC3E}">
        <p14:creationId xmlns:p14="http://schemas.microsoft.com/office/powerpoint/2010/main" val="101879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46DCB-0CDC-45EF-968D-BD8B5934EA44}"/>
              </a:ext>
            </a:extLst>
          </p:cNvPr>
          <p:cNvSpPr/>
          <p:nvPr/>
        </p:nvSpPr>
        <p:spPr>
          <a:xfrm>
            <a:off x="207264" y="390896"/>
            <a:ext cx="747369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50" dirty="0"/>
              <a:t>Review of spaces in Melbourne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922216-9A25-4B49-9EAA-5B5FC3E7D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43182"/>
              </p:ext>
            </p:extLst>
          </p:nvPr>
        </p:nvGraphicFramePr>
        <p:xfrm>
          <a:off x="0" y="921810"/>
          <a:ext cx="9144000" cy="593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86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46DCB-0CDC-45EF-968D-BD8B5934EA44}"/>
              </a:ext>
            </a:extLst>
          </p:cNvPr>
          <p:cNvSpPr/>
          <p:nvPr/>
        </p:nvSpPr>
        <p:spPr>
          <a:xfrm>
            <a:off x="207264" y="390896"/>
            <a:ext cx="747369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50" dirty="0"/>
              <a:t>Review of spaces in Melbourne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10F72-E2E2-42B6-B36D-2FE6239D59B0}"/>
              </a:ext>
            </a:extLst>
          </p:cNvPr>
          <p:cNvSpPr/>
          <p:nvPr/>
        </p:nvSpPr>
        <p:spPr>
          <a:xfrm>
            <a:off x="1658112" y="2438400"/>
            <a:ext cx="4089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>
                <a:hlinkClick r:id="rId3"/>
              </a:rPr>
              <a:t>arcg</a:t>
            </a:r>
            <a:r>
              <a:rPr lang="en-AU" dirty="0"/>
              <a:t>.is/1yLiqO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75C1BCEA-5C6A-42D1-A97C-DD26ACA12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4" y="1056991"/>
            <a:ext cx="8201891" cy="56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CD1AC-CEEE-42C3-953B-3F6D092F8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0FA21CA-8A62-4F42-979C-7E3715084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116802"/>
              </p:ext>
            </p:extLst>
          </p:nvPr>
        </p:nvGraphicFramePr>
        <p:xfrm>
          <a:off x="0" y="2158991"/>
          <a:ext cx="4529327" cy="245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D5A63DAB-9A6A-47CB-8EEA-994459B0CA46}"/>
              </a:ext>
            </a:extLst>
          </p:cNvPr>
          <p:cNvSpPr/>
          <p:nvPr/>
        </p:nvSpPr>
        <p:spPr>
          <a:xfrm>
            <a:off x="4614675" y="2158991"/>
            <a:ext cx="1347213" cy="2458723"/>
          </a:xfrm>
          <a:prstGeom prst="chevr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00C38-04E3-4539-A4B1-9FDFE3928B01}"/>
              </a:ext>
            </a:extLst>
          </p:cNvPr>
          <p:cNvSpPr/>
          <p:nvPr/>
        </p:nvSpPr>
        <p:spPr>
          <a:xfrm>
            <a:off x="6216713" y="1528377"/>
            <a:ext cx="2692013" cy="380124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Stronger creative community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6D3841-A7F3-4E57-ABA7-44207D5DE56F}"/>
              </a:ext>
            </a:extLst>
          </p:cNvPr>
          <p:cNvSpPr/>
          <p:nvPr/>
        </p:nvSpPr>
        <p:spPr>
          <a:xfrm>
            <a:off x="359664" y="543296"/>
            <a:ext cx="747369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50" dirty="0"/>
              <a:t>3 needs identified</a:t>
            </a:r>
          </a:p>
        </p:txBody>
      </p:sp>
    </p:spTree>
    <p:extLst>
      <p:ext uri="{BB962C8B-B14F-4D97-AF65-F5344CB8AC3E}">
        <p14:creationId xmlns:p14="http://schemas.microsoft.com/office/powerpoint/2010/main" val="245478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378D15A-A625-4B1E-98F7-FB32935F3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676809"/>
              </p:ext>
            </p:extLst>
          </p:nvPr>
        </p:nvGraphicFramePr>
        <p:xfrm>
          <a:off x="630382" y="1122218"/>
          <a:ext cx="7883236" cy="513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E414437-595F-47D0-BD93-912AE9035D05}"/>
              </a:ext>
            </a:extLst>
          </p:cNvPr>
          <p:cNvSpPr/>
          <p:nvPr/>
        </p:nvSpPr>
        <p:spPr>
          <a:xfrm>
            <a:off x="359664" y="543296"/>
            <a:ext cx="747369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50" dirty="0"/>
              <a:t>Responses to 3 needs identified</a:t>
            </a:r>
          </a:p>
        </p:txBody>
      </p:sp>
    </p:spTree>
    <p:extLst>
      <p:ext uri="{BB962C8B-B14F-4D97-AF65-F5344CB8AC3E}">
        <p14:creationId xmlns:p14="http://schemas.microsoft.com/office/powerpoint/2010/main" val="92506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63E40-04BF-4F32-94A6-D59E52246386}"/>
              </a:ext>
            </a:extLst>
          </p:cNvPr>
          <p:cNvSpPr/>
          <p:nvPr/>
        </p:nvSpPr>
        <p:spPr>
          <a:xfrm>
            <a:off x="359664" y="543296"/>
            <a:ext cx="747369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5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8057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Winter reactivation event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Clive Scott, Sofitel Melbourne</a:t>
            </a:r>
          </a:p>
          <a:p>
            <a:pPr lvl="1"/>
            <a:r>
              <a:rPr lang="en-AU" dirty="0"/>
              <a:t>Michelle King, Australia Accommodation Association of Australia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520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Closing business</a:t>
            </a:r>
          </a:p>
          <a:p>
            <a:pPr lvl="1"/>
            <a:r>
              <a:rPr lang="en-AU" dirty="0"/>
              <a:t>David Prior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745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4D661-9DE6-47BE-A3EA-8280FA03C56E}"/>
              </a:ext>
            </a:extLst>
          </p:cNvPr>
          <p:cNvSpPr/>
          <p:nvPr/>
        </p:nvSpPr>
        <p:spPr>
          <a:xfrm>
            <a:off x="508000" y="223317"/>
            <a:ext cx="7473696" cy="754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50" u="sng" dirty="0"/>
              <a:t>Upcoming events </a:t>
            </a:r>
          </a:p>
          <a:p>
            <a:endParaRPr lang="en-AU" sz="2850" dirty="0"/>
          </a:p>
          <a:p>
            <a:pPr marL="457200" indent="-457200">
              <a:buFontTx/>
              <a:buChar char="-"/>
            </a:pPr>
            <a:r>
              <a:rPr lang="en-AU" sz="2850" dirty="0"/>
              <a:t>October 22</a:t>
            </a:r>
            <a:r>
              <a:rPr lang="en-AU" sz="2850" baseline="30000" dirty="0"/>
              <a:t>nd</a:t>
            </a:r>
            <a:r>
              <a:rPr lang="en-AU" sz="2850" dirty="0"/>
              <a:t> : The Adventures of Rock Art (TARA) event with The Kimberley Foundation</a:t>
            </a:r>
          </a:p>
          <a:p>
            <a:endParaRPr lang="en-AU" sz="2850" dirty="0"/>
          </a:p>
          <a:p>
            <a:pPr marL="457200" indent="-457200">
              <a:buFontTx/>
              <a:buChar char="-"/>
            </a:pPr>
            <a:r>
              <a:rPr lang="en-AU" sz="2850" dirty="0"/>
              <a:t>December 11</a:t>
            </a:r>
            <a:r>
              <a:rPr lang="en-AU" sz="2850" baseline="30000" dirty="0"/>
              <a:t>th: </a:t>
            </a:r>
            <a:r>
              <a:rPr lang="en-AU" sz="2850" dirty="0"/>
              <a:t>Arts and Culture roundtable</a:t>
            </a:r>
          </a:p>
          <a:p>
            <a:pPr marL="457200" indent="-457200">
              <a:buFontTx/>
              <a:buChar char="-"/>
            </a:pPr>
            <a:endParaRPr lang="en-AU" sz="2850" dirty="0"/>
          </a:p>
          <a:p>
            <a:r>
              <a:rPr lang="en-AU" sz="2850" u="sng" dirty="0"/>
              <a:t>Ongoing activities</a:t>
            </a:r>
          </a:p>
          <a:p>
            <a:endParaRPr lang="en-AU" sz="2850" dirty="0"/>
          </a:p>
          <a:p>
            <a:pPr marL="457200" lvl="0" indent="-457200">
              <a:buFontTx/>
              <a:buChar char="-"/>
            </a:pPr>
            <a:r>
              <a:rPr lang="en-AU" sz="2850" dirty="0">
                <a:solidFill>
                  <a:prstClr val="black"/>
                </a:solidFill>
              </a:rPr>
              <a:t>Free Tram Zone extension submission</a:t>
            </a:r>
          </a:p>
          <a:p>
            <a:pPr marL="457200" lvl="0" indent="-457200">
              <a:buFontTx/>
              <a:buChar char="-"/>
            </a:pPr>
            <a:endParaRPr lang="en-AU" sz="2850" dirty="0">
              <a:solidFill>
                <a:prstClr val="black"/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en-AU" sz="2850" dirty="0">
                <a:solidFill>
                  <a:prstClr val="black"/>
                </a:solidFill>
              </a:rPr>
              <a:t>Enabling creativity in Melbourne Working Group</a:t>
            </a:r>
          </a:p>
          <a:p>
            <a:endParaRPr lang="en-AU" sz="2850" dirty="0"/>
          </a:p>
          <a:p>
            <a:pPr marL="457200" indent="-457200">
              <a:buFontTx/>
              <a:buChar char="-"/>
            </a:pPr>
            <a:endParaRPr lang="en-AU" sz="2850" dirty="0"/>
          </a:p>
        </p:txBody>
      </p:sp>
    </p:spTree>
    <p:extLst>
      <p:ext uri="{BB962C8B-B14F-4D97-AF65-F5344CB8AC3E}">
        <p14:creationId xmlns:p14="http://schemas.microsoft.com/office/powerpoint/2010/main" val="11090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Committee for Melbourne Welcome</a:t>
            </a:r>
          </a:p>
          <a:p>
            <a:pPr lvl="1"/>
            <a:r>
              <a:rPr lang="en-AU" dirty="0"/>
              <a:t>David Prior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071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Host welcome: Melbourne Recital Centre</a:t>
            </a:r>
          </a:p>
          <a:p>
            <a:pPr lvl="1"/>
            <a:r>
              <a:rPr lang="en-AU" dirty="0"/>
              <a:t>Sandra Robertson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52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Guest Speaker</a:t>
            </a:r>
          </a:p>
          <a:p>
            <a:pPr lvl="1"/>
            <a:r>
              <a:rPr lang="en-AU" dirty="0"/>
              <a:t>Jesse Cain, </a:t>
            </a:r>
            <a:r>
              <a:rPr lang="en-AU" dirty="0" err="1"/>
              <a:t>Marriner</a:t>
            </a:r>
            <a:r>
              <a:rPr lang="en-AU" dirty="0"/>
              <a:t>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82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776B6-B1AC-4EF3-A6B6-5093D216DD1C}"/>
              </a:ext>
            </a:extLst>
          </p:cNvPr>
          <p:cNvSpPr/>
          <p:nvPr/>
        </p:nvSpPr>
        <p:spPr>
          <a:xfrm>
            <a:off x="159531" y="6066914"/>
            <a:ext cx="5090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>
                <a:hlinkClick r:id="rId5"/>
              </a:rPr>
              <a:t>https://www.dropbox.com/s/6ql44m41ynwfh36/CFA_TVC.mp4?dl=0</a:t>
            </a:r>
            <a:endParaRPr lang="en-AU" sz="900" dirty="0"/>
          </a:p>
          <a:p>
            <a:br>
              <a:rPr lang="en-AU" sz="900" dirty="0"/>
            </a:br>
            <a:r>
              <a:rPr lang="en-AU" sz="900" dirty="0">
                <a:hlinkClick r:id="rId6"/>
              </a:rPr>
              <a:t>Come From Away Australia</a:t>
            </a:r>
            <a:endParaRPr lang="en-AU" sz="900" dirty="0"/>
          </a:p>
        </p:txBody>
      </p:sp>
      <p:pic>
        <p:nvPicPr>
          <p:cNvPr id="2" name="CFA_TVC (1)">
            <a:hlinkClick r:id="" action="ppaction://media"/>
            <a:extLst>
              <a:ext uri="{FF2B5EF4-FFF2-40B4-BE49-F238E27FC236}">
                <a16:creationId xmlns:a16="http://schemas.microsoft.com/office/drawing/2014/main" id="{FDA9EC73-9B43-430A-A1D5-FDC19963B0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6025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Enabling Creativity in Melbourne working group update</a:t>
            </a:r>
          </a:p>
          <a:p>
            <a:pPr lvl="1"/>
            <a:r>
              <a:rPr lang="en-AU" dirty="0"/>
              <a:t>Facilitated discussion lead by David Prior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Ideas to outcomes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8741-CE6D-402F-8ABB-C710C43D6CFA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851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85344" y="-40647"/>
            <a:ext cx="9144000" cy="6858000"/>
          </a:xfrm>
        </p:spPr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25AC80-E5CD-4DAC-93CA-38759FDC145D}"/>
              </a:ext>
            </a:extLst>
          </p:cNvPr>
          <p:cNvGrpSpPr/>
          <p:nvPr/>
        </p:nvGrpSpPr>
        <p:grpSpPr>
          <a:xfrm>
            <a:off x="85344" y="1314668"/>
            <a:ext cx="4572000" cy="5071141"/>
            <a:chOff x="1690813" y="1037288"/>
            <a:chExt cx="4819715" cy="58090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A2FDBC-07CF-41D8-988F-EB707626105A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813" y="1037288"/>
              <a:ext cx="4819715" cy="48636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26CC3F-83BC-4056-9204-23124429B6DF}"/>
                </a:ext>
              </a:extLst>
            </p:cNvPr>
            <p:cNvSpPr txBox="1"/>
            <p:nvPr/>
          </p:nvSpPr>
          <p:spPr>
            <a:xfrm>
              <a:off x="1690813" y="5923032"/>
              <a:ext cx="48197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u="sng" dirty="0">
                  <a:hlinkClick r:id="rId4"/>
                </a:rPr>
                <a:t>Economic impact of Arts in Victoria</a:t>
              </a:r>
              <a:r>
                <a:rPr lang="en-AU" dirty="0"/>
                <a:t>, KPMG report commissioned by Creative Victoria, 2013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8DE77E-A7CA-46AE-9C48-E94850B426D5}"/>
              </a:ext>
            </a:extLst>
          </p:cNvPr>
          <p:cNvGrpSpPr/>
          <p:nvPr/>
        </p:nvGrpSpPr>
        <p:grpSpPr>
          <a:xfrm>
            <a:off x="4572000" y="1314668"/>
            <a:ext cx="4255008" cy="4712763"/>
            <a:chOff x="1858622" y="514730"/>
            <a:chExt cx="5107336" cy="55120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D7F382-5299-4441-854C-8C1659840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0894" y="514730"/>
              <a:ext cx="4995064" cy="460019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F4E630-2E1E-41EC-BB68-620F7D37D2D2}"/>
                </a:ext>
              </a:extLst>
            </p:cNvPr>
            <p:cNvSpPr txBox="1"/>
            <p:nvPr/>
          </p:nvSpPr>
          <p:spPr>
            <a:xfrm>
              <a:off x="1858622" y="5103486"/>
              <a:ext cx="48197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u="sng" dirty="0">
                  <a:hlinkClick r:id="rId6"/>
                </a:rPr>
                <a:t>Melbourne as a global culture capital</a:t>
              </a:r>
              <a:r>
                <a:rPr lang="en-AU" dirty="0"/>
                <a:t>, BCG report commissioned by Creative Victoria, 2017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69AA76-8A98-444D-AA59-3FB9BDD89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9C4176-3EFD-4990-86C4-EFC4D1E98845}"/>
              </a:ext>
            </a:extLst>
          </p:cNvPr>
          <p:cNvSpPr/>
          <p:nvPr/>
        </p:nvSpPr>
        <p:spPr>
          <a:xfrm>
            <a:off x="291946" y="406497"/>
            <a:ext cx="846646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50" dirty="0"/>
              <a:t>Background – research shows economic impact of Arts</a:t>
            </a:r>
          </a:p>
        </p:txBody>
      </p:sp>
    </p:spTree>
    <p:extLst>
      <p:ext uri="{BB962C8B-B14F-4D97-AF65-F5344CB8AC3E}">
        <p14:creationId xmlns:p14="http://schemas.microsoft.com/office/powerpoint/2010/main" val="325097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85A50-4568-4029-9E9B-D9E9EC47D4C0}"/>
              </a:ext>
            </a:extLst>
          </p:cNvPr>
          <p:cNvSpPr txBox="1"/>
          <p:nvPr/>
        </p:nvSpPr>
        <p:spPr>
          <a:xfrm>
            <a:off x="190031" y="1052828"/>
            <a:ext cx="89539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>
                <a:hlinkClick r:id="rId3"/>
              </a:rPr>
              <a:t>Making Arts work</a:t>
            </a:r>
            <a:r>
              <a:rPr lang="en-AU" dirty="0"/>
              <a:t>, Australia Council report, 2017</a:t>
            </a:r>
          </a:p>
          <a:p>
            <a:pPr lvl="0"/>
            <a:r>
              <a:rPr lang="en-AU" dirty="0"/>
              <a:t>It is difficult for artists to make a living</a:t>
            </a:r>
          </a:p>
          <a:p>
            <a:pPr lvl="0"/>
            <a:r>
              <a:rPr lang="en-AU" dirty="0"/>
              <a:t>Artists general embrace the use of technology to collaborate, promote and sell.</a:t>
            </a:r>
          </a:p>
          <a:p>
            <a:pPr lvl="1"/>
            <a:r>
              <a:rPr lang="en-AU" dirty="0"/>
              <a:t>- Increased online presence makes living as an artist difficult</a:t>
            </a:r>
          </a:p>
          <a:p>
            <a:pPr lvl="0"/>
            <a:r>
              <a:rPr lang="en-AU" dirty="0"/>
              <a:t>Support from government, business and philanthropy is important to keep arts going</a:t>
            </a:r>
          </a:p>
          <a:p>
            <a:pPr lvl="0"/>
            <a:endParaRPr lang="en-AU" dirty="0"/>
          </a:p>
          <a:p>
            <a:endParaRPr lang="en-AU" u="sng" dirty="0">
              <a:hlinkClick r:id="rId4"/>
            </a:endParaRPr>
          </a:p>
          <a:p>
            <a:endParaRPr lang="en-AU" u="sng" dirty="0">
              <a:hlinkClick r:id="rId4"/>
            </a:endParaRPr>
          </a:p>
          <a:p>
            <a:endParaRPr lang="en-AU" u="sng" dirty="0">
              <a:hlinkClick r:id="rId4"/>
            </a:endParaRPr>
          </a:p>
          <a:p>
            <a:endParaRPr lang="en-AU" u="sng" dirty="0">
              <a:hlinkClick r:id="rId4"/>
            </a:endParaRPr>
          </a:p>
          <a:p>
            <a:endParaRPr lang="en-AU" u="sng" dirty="0">
              <a:hlinkClick r:id="rId4"/>
            </a:endParaRPr>
          </a:p>
          <a:p>
            <a:r>
              <a:rPr lang="en-AU" u="sng" dirty="0">
                <a:hlinkClick r:id="rId4"/>
              </a:rPr>
              <a:t>Melbourne as a global culture capital</a:t>
            </a:r>
            <a:r>
              <a:rPr lang="en-AU" dirty="0"/>
              <a:t>, BCG report commissioned by Creative Victoria, 2017</a:t>
            </a:r>
          </a:p>
          <a:p>
            <a:r>
              <a:rPr lang="en-AU" u="sng" dirty="0"/>
              <a:t>Key recommendation (one of several)</a:t>
            </a:r>
            <a:endParaRPr lang="en-AU" dirty="0"/>
          </a:p>
          <a:p>
            <a:pPr lvl="0"/>
            <a:r>
              <a:rPr lang="en-AU" i="1" dirty="0"/>
              <a:t>Protecting existing infrastructure:</a:t>
            </a:r>
            <a:r>
              <a:rPr lang="en-AU" dirty="0"/>
              <a:t> expanding supply of creative working spaces, addressing critical maintenance backlog</a:t>
            </a:r>
          </a:p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00368-4595-415F-AACB-4A648E405017}"/>
              </a:ext>
            </a:extLst>
          </p:cNvPr>
          <p:cNvSpPr/>
          <p:nvPr/>
        </p:nvSpPr>
        <p:spPr>
          <a:xfrm>
            <a:off x="291946" y="406497"/>
            <a:ext cx="846646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50" dirty="0"/>
              <a:t>Background – Issues for Artists are documented</a:t>
            </a:r>
          </a:p>
        </p:txBody>
      </p:sp>
    </p:spTree>
    <p:extLst>
      <p:ext uri="{BB962C8B-B14F-4D97-AF65-F5344CB8AC3E}">
        <p14:creationId xmlns:p14="http://schemas.microsoft.com/office/powerpoint/2010/main" val="205747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Ideas to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  </a:t>
            </a:r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2CF9BC-40DF-408E-B541-092053C8497B}"/>
              </a:ext>
            </a:extLst>
          </p:cNvPr>
          <p:cNvSpPr/>
          <p:nvPr/>
        </p:nvSpPr>
        <p:spPr>
          <a:xfrm>
            <a:off x="115824" y="979029"/>
            <a:ext cx="663854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Arts Infrastructure Framework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City of Melbourne, 2016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20CB62-6C19-46BF-87DA-2F242B4282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" y="1492512"/>
            <a:ext cx="3135821" cy="4690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5E0AC1-1538-4A81-89AD-49E1F9520D33}"/>
              </a:ext>
            </a:extLst>
          </p:cNvPr>
          <p:cNvSpPr/>
          <p:nvPr/>
        </p:nvSpPr>
        <p:spPr>
          <a:xfrm>
            <a:off x="115824" y="400928"/>
            <a:ext cx="7991290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50" dirty="0"/>
              <a:t>Background – Councils are looking at the issues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B4A33A-F508-4106-A552-9AC4C21151E8}"/>
              </a:ext>
            </a:extLst>
          </p:cNvPr>
          <p:cNvSpPr/>
          <p:nvPr/>
        </p:nvSpPr>
        <p:spPr>
          <a:xfrm>
            <a:off x="3439126" y="4214480"/>
            <a:ext cx="3639104" cy="225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Housing the Arts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City of Melbourne report, 2007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Recognises there is a problem with affordable space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a system for giving grants to developers who encouraged artistic spaces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0F40B1-9AEB-44F8-A248-B3788ED6D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885" y="1427867"/>
            <a:ext cx="50958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31365"/>
      </p:ext>
    </p:extLst>
  </p:cSld>
  <p:clrMapOvr>
    <a:masterClrMapping/>
  </p:clrMapOvr>
</p:sld>
</file>

<file path=ppt/theme/theme1.xml><?xml version="1.0" encoding="utf-8"?>
<a:theme xmlns:a="http://schemas.openxmlformats.org/drawingml/2006/main" name="CfM Theme">
  <a:themeElements>
    <a:clrScheme name="FOR STUDIO-CoM-New Grey">
      <a:dk1>
        <a:sysClr val="windowText" lastClr="000000"/>
      </a:dk1>
      <a:lt1>
        <a:sysClr val="window" lastClr="FFFFFF"/>
      </a:lt1>
      <a:dk2>
        <a:srgbClr val="ED8B00"/>
      </a:dk2>
      <a:lt2>
        <a:srgbClr val="FFFFFF"/>
      </a:lt2>
      <a:accent1>
        <a:srgbClr val="000000"/>
      </a:accent1>
      <a:accent2>
        <a:srgbClr val="ED8B00"/>
      </a:accent2>
      <a:accent3>
        <a:srgbClr val="58BDC8"/>
      </a:accent3>
      <a:accent4>
        <a:srgbClr val="DADBDC"/>
      </a:accent4>
      <a:accent5>
        <a:srgbClr val="ED8B00"/>
      </a:accent5>
      <a:accent6>
        <a:srgbClr val="58BDC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M- Presentation -Template.dotx" id="{5FF8FC64-ECF6-4591-8569-E617AA22E8F4}" vid="{79E95957-26C9-44E5-B0ED-79BCEE35C1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A&amp;C roundtable 19-09-2018</Template>
  <TotalTime>816</TotalTime>
  <Words>650</Words>
  <Application>Microsoft Office PowerPoint</Application>
  <PresentationFormat>On-screen Show (4:3)</PresentationFormat>
  <Paragraphs>163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CfM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Prior</dc:creator>
  <cp:lastModifiedBy>David Prior</cp:lastModifiedBy>
  <cp:revision>30</cp:revision>
  <dcterms:created xsi:type="dcterms:W3CDTF">2018-09-17T23:12:48Z</dcterms:created>
  <dcterms:modified xsi:type="dcterms:W3CDTF">2018-09-25T00:25:26Z</dcterms:modified>
</cp:coreProperties>
</file>